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60" r:id="rId1"/>
  </p:sldMasterIdLst>
  <p:notesMasterIdLst>
    <p:notesMasterId r:id="rId54"/>
  </p:notesMasterIdLst>
  <p:sldIdLst>
    <p:sldId id="264" r:id="rId2"/>
    <p:sldId id="274" r:id="rId3"/>
    <p:sldId id="275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07" r:id="rId13"/>
    <p:sldId id="306" r:id="rId14"/>
    <p:sldId id="296" r:id="rId15"/>
    <p:sldId id="297" r:id="rId16"/>
    <p:sldId id="300" r:id="rId17"/>
    <p:sldId id="301" r:id="rId18"/>
    <p:sldId id="309" r:id="rId19"/>
    <p:sldId id="302" r:id="rId20"/>
    <p:sldId id="308" r:id="rId21"/>
    <p:sldId id="362" r:id="rId22"/>
    <p:sldId id="363" r:id="rId23"/>
    <p:sldId id="433" r:id="rId24"/>
    <p:sldId id="434" r:id="rId25"/>
    <p:sldId id="378" r:id="rId26"/>
    <p:sldId id="435" r:id="rId27"/>
    <p:sldId id="436" r:id="rId28"/>
    <p:sldId id="438" r:id="rId29"/>
    <p:sldId id="441" r:id="rId30"/>
    <p:sldId id="442" r:id="rId31"/>
    <p:sldId id="443" r:id="rId32"/>
    <p:sldId id="444" r:id="rId33"/>
    <p:sldId id="445" r:id="rId34"/>
    <p:sldId id="446" r:id="rId35"/>
    <p:sldId id="432" r:id="rId36"/>
    <p:sldId id="431" r:id="rId37"/>
    <p:sldId id="463" r:id="rId38"/>
    <p:sldId id="465" r:id="rId39"/>
    <p:sldId id="466" r:id="rId40"/>
    <p:sldId id="467" r:id="rId41"/>
    <p:sldId id="468" r:id="rId42"/>
    <p:sldId id="469" r:id="rId43"/>
    <p:sldId id="470" r:id="rId44"/>
    <p:sldId id="471" r:id="rId45"/>
    <p:sldId id="472" r:id="rId46"/>
    <p:sldId id="473" r:id="rId47"/>
    <p:sldId id="474" r:id="rId48"/>
    <p:sldId id="475" r:id="rId49"/>
    <p:sldId id="476" r:id="rId50"/>
    <p:sldId id="477" r:id="rId51"/>
    <p:sldId id="478" r:id="rId52"/>
    <p:sldId id="479" r:id="rId5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5"/>
    </p:embeddedFont>
    <p:embeddedFont>
      <p:font typeface="Helvetica Neue" panose="020B060402020202020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5B5"/>
    <a:srgbClr val="04FCC1"/>
    <a:srgbClr val="0000FF"/>
    <a:srgbClr val="2D2D8A"/>
    <a:srgbClr val="007E39"/>
    <a:srgbClr val="FF00FF"/>
    <a:srgbClr val="C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55" autoAdjust="0"/>
  </p:normalViewPr>
  <p:slideViewPr>
    <p:cSldViewPr snapToGrid="0">
      <p:cViewPr varScale="1">
        <p:scale>
          <a:sx n="108" d="100"/>
          <a:sy n="108" d="100"/>
        </p:scale>
        <p:origin x="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8600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502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876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728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Loss surface is blue. Gradients are shown below as red arrows. Gradient is zero at the minimum.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032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877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126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3356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812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318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4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331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0099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0246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800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400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225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Shape 105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 marL="139700" indent="0">
              <a:buNone/>
            </a:pPr>
            <a:r>
              <a:rPr lang="en-US" dirty="0"/>
              <a:t>The hinge loss “corner” doesn’t have a well-defined derivative, but this isn’t normally a problem.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387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689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80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5166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33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9768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860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998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981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7694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688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198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9273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46367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69564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24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4036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989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33456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44431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58231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5647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3344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86641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86532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 and y are input and target respectively.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W_1 and W_2 are learnable weight matrices.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Input, output and hidden layers are column vectors.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31908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 and y are input and target respectively.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W_1 and W_2 are learnable weight matrices.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Input, output and hidden layers are column vectors.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02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6241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 and y are input and target respectively.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W_1 and W_2 are learnable weight matrices.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Input, output and hidden layers are column vectors.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40001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Jacobian for a weight layer is the product of matrices on the path from the weight layer to the output.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Backprop shares  the products along common paths to the output layer.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88934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17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597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947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70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64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04800" y="1028700"/>
            <a:ext cx="8534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/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4624125"/>
            <a:ext cx="9144000" cy="5292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4" name="Shape 14"/>
          <p:cNvSpPr txBox="1"/>
          <p:nvPr/>
        </p:nvSpPr>
        <p:spPr>
          <a:xfrm>
            <a:off x="72200" y="4624125"/>
            <a:ext cx="8957500" cy="541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350" dirty="0">
                <a:solidFill>
                  <a:srgbClr val="FFFFFF"/>
                </a:solidFill>
              </a:rPr>
              <a:t>Slides based on cs231n by Fei-Fei Li &amp; Andrej Karpathy &amp; Justin Johnson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7688302" y="4617975"/>
            <a:ext cx="3501299" cy="541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1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0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2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9.png"/><Relationship Id="rId3" Type="http://schemas.openxmlformats.org/officeDocument/2006/relationships/image" Target="../media/image59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11" Type="http://schemas.openxmlformats.org/officeDocument/2006/relationships/image" Target="../media/image77.png"/><Relationship Id="rId5" Type="http://schemas.openxmlformats.org/officeDocument/2006/relationships/image" Target="../media/image61.png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42514" y="0"/>
            <a:ext cx="8901485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Machine Learning Background </a:t>
            </a:r>
            <a:r>
              <a:rPr lang="en-US" sz="4000" dirty="0"/>
              <a:t>I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1100"/>
                <a:ext cx="8534400" cy="3783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dirty="0"/>
                  <a:t>Start with a space of “observations”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and a space of “targets” or “labels”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dirty="0"/>
                  <a:t>We are interested in how the observations determine the targets.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b="1" dirty="0"/>
                  <a:t>Data: </a:t>
                </a:r>
                <a:r>
                  <a:rPr lang="en-US" dirty="0"/>
                  <a:t>many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b="1" dirty="0"/>
                  <a:t>Prediction: </a:t>
                </a:r>
                <a:r>
                  <a:rPr lang="en-US" dirty="0"/>
                  <a:t>given a new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predict the corresponding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dirty="0"/>
                  <a:t>Typically observations are “cheap” (raw data) while targets are “expensive” (may be generated by a human). Computer predictions therefore have economic value. </a:t>
                </a: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1100"/>
                <a:ext cx="8534400" cy="3783600"/>
              </a:xfrm>
              <a:prstGeom prst="rect">
                <a:avLst/>
              </a:prstGeom>
              <a:blipFill>
                <a:blip r:embed="rId3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Risk Minimization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819150"/>
            <a:ext cx="8610600" cy="4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1600" dirty="0"/>
              <a:t>Generally minimizing empirical risk (loss on the data) instead of true risk works fine, but it can fail if:</a:t>
            </a:r>
          </a:p>
          <a:p>
            <a:pPr marL="285750" indent="-285750">
              <a:spcBef>
                <a:spcPts val="1200"/>
              </a:spcBef>
            </a:pPr>
            <a:r>
              <a:rPr lang="en-US" sz="1600" dirty="0"/>
              <a:t>The </a:t>
            </a:r>
            <a:r>
              <a:rPr lang="en-US" sz="1600" b="1" dirty="0">
                <a:solidFill>
                  <a:srgbClr val="C00000"/>
                </a:solidFill>
              </a:rPr>
              <a:t>data sample is biased</a:t>
            </a:r>
            <a:r>
              <a:rPr lang="en-US" sz="1600" dirty="0"/>
              <a:t>. e.g. you cant build a (good) classifier with observations of only one class.</a:t>
            </a:r>
          </a:p>
          <a:p>
            <a:pPr marL="285750" indent="-285750">
              <a:spcBef>
                <a:spcPts val="1200"/>
              </a:spcBef>
            </a:pPr>
            <a:r>
              <a:rPr lang="en-US" sz="1600" dirty="0"/>
              <a:t>There is </a:t>
            </a:r>
            <a:r>
              <a:rPr lang="en-US" sz="1600" b="1" dirty="0">
                <a:solidFill>
                  <a:srgbClr val="C00000"/>
                </a:solidFill>
              </a:rPr>
              <a:t>not enough data </a:t>
            </a:r>
            <a:r>
              <a:rPr lang="en-US" sz="1600" dirty="0"/>
              <a:t>to accurately estimate the parameters of the model. Depends on the complexity (number of parameters, variation in gradients, complexity of the loss function, generative vs. discriminative etc.).</a:t>
            </a:r>
            <a:endParaRPr sz="1600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10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7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Multivariate 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This time,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600" dirty="0"/>
                  <a:t>, and the model is </a:t>
                </a:r>
              </a:p>
              <a:p>
                <a:pPr algn="ctr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for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 matrix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assume the last coordinate of each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vector is 1. Then the last column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acts as the bias vector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we had before, simplifying the model.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The empirical risk is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11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15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Multivariate 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want to optimize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/>
                  <a:t> with respect to the model matrix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, so this time we need a gradient: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- we are treating the loss as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of the matrix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56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478BE-E21B-4A99-9AAA-36513D33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018" y="2133600"/>
            <a:ext cx="3632200" cy="2724150"/>
          </a:xfrm>
          <a:prstGeom prst="rect">
            <a:avLst/>
          </a:prstGeom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37930" y="0"/>
            <a:ext cx="880607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Aside: Gradients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When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we mean the vector of partial derivatives: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 , 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 , 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 , 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 measures how fast the loss changes vs.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b="0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, it means all the partials are zero. </a:t>
                </a:r>
                <a:br>
                  <a:rPr lang="en-US" b="0" dirty="0"/>
                </a:br>
                <a:r>
                  <a:rPr lang="en-US" b="0" dirty="0"/>
                  <a:t>i.e. the loss is not changing in any direction.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Thus we are at a local optimum </a:t>
                </a:r>
                <a:br>
                  <a:rPr lang="en-US" b="0" dirty="0"/>
                </a:br>
                <a:r>
                  <a:rPr lang="en-US" b="0" dirty="0"/>
                  <a:t>(or at least a saddle point).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4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13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2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Setup: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This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m-dimensional binary vector</a:t>
                </a:r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it could be the pixels in a binary image.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target values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will also be binary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but our prediction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will actually be a real value </a:t>
                </a:r>
                <a:r>
                  <a:rPr lang="en-US" dirty="0"/>
                  <a:t>in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can apply a threshold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𝑡h𝑟𝑒𝑠h𝑜𝑙𝑑</m:t>
                        </m:r>
                      </m:sub>
                    </m:sSub>
                  </m:oMath>
                </a14:m>
                <a:r>
                  <a:rPr lang="en-US" dirty="0"/>
                  <a:t> later to get a class assignment to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target class could be “cat”. The data are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images and labels,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cat image,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 cat.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output of our model, as being the probability that the 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cat.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14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A878F-19F8-4BC1-8F1A-0B4608B7C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889547"/>
            <a:ext cx="2247900" cy="14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6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70344" y="0"/>
            <a:ext cx="8873656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be a weight vector (the logistic model). Then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Is the probability that the output should be “cat”.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can write this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b="1" i="1" dirty="0"/>
                  <a:t>logistic function: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15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C018B-08F3-4AFF-8281-AC94C7BC5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889547"/>
            <a:ext cx="2247900" cy="1494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99CAB-C3DB-497F-B4FE-C0374C339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129041"/>
            <a:ext cx="2438400" cy="1623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3DA511-B9AD-4450-88CB-605F90B70478}"/>
                  </a:ext>
                </a:extLst>
              </p:cNvPr>
              <p:cNvSpPr txBox="1"/>
              <p:nvPr/>
            </p:nvSpPr>
            <p:spPr>
              <a:xfrm>
                <a:off x="5791200" y="4337627"/>
                <a:ext cx="3415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3DA511-B9AD-4450-88CB-605F90B70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337627"/>
                <a:ext cx="34150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85A25C-ACA9-4A5E-BCAC-078C6FE42DC3}"/>
                  </a:ext>
                </a:extLst>
              </p:cNvPr>
              <p:cNvSpPr txBox="1"/>
              <p:nvPr/>
            </p:nvSpPr>
            <p:spPr>
              <a:xfrm>
                <a:off x="4343400" y="2869503"/>
                <a:ext cx="602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85A25C-ACA9-4A5E-BCAC-078C6FE42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869503"/>
                <a:ext cx="602665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3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70344" y="0"/>
            <a:ext cx="8873656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Loss for 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66750"/>
                <a:ext cx="8610600" cy="4191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could use e.g. the squared loss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there are more natural (and effective) choices.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Its based on our assumption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is in the target class</a:t>
                </a:r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Under this assumption, we can compute the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probability of correct classification</a:t>
                </a:r>
                <a:r>
                  <a:rPr lang="en-US" dirty="0"/>
                  <a:t>, and maximize that.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probability of correct classification (for one input) is: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=1       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rue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positive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probability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       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true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negative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probability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Which we can turn into a simple expression as: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+ (1−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)(1−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66750"/>
                <a:ext cx="8610600" cy="4191000"/>
              </a:xfrm>
              <a:prstGeom prst="rect">
                <a:avLst/>
              </a:prstGeom>
              <a:blipFill>
                <a:blip r:embed="rId3"/>
                <a:stretch>
                  <a:fillRect l="-425" r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16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0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86856" y="0"/>
            <a:ext cx="8957144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Cross-Entropy Loss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8600" y="476250"/>
                <a:ext cx="8610600" cy="4191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𝑐𝑜𝑟𝑟𝑒𝑐𝑡</m:t>
                        </m:r>
                      </m:sub>
                    </m:sSub>
                  </m:oMath>
                </a14:m>
                <a:r>
                  <a:rPr lang="en-US" dirty="0"/>
                  <a:t> as the loss for each observation: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−(1− 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(1−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could sum this over all observations and minimize it to maximize the algorithm’s overall accuracy. This is sometimes done, and may give good results.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But much more commonly we use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the negative log of the probability of a correct result:</a:t>
                </a: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𝑐𝑜𝑟𝑟𝑒𝑐𝑡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⁡(1−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This is called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Cross-Entropy Loss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observations):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Cross entropy loss in this case is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the negative log probability that every label is correct  </a:t>
                </a:r>
                <a:r>
                  <a:rPr lang="en-US" dirty="0"/>
                  <a:t>- since label errors are independent, we should multiply them to get the overall probability that everything is correct. Taking logs turns this product into a sum.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476250"/>
                <a:ext cx="8610600" cy="4191000"/>
              </a:xfrm>
              <a:prstGeom prst="rect">
                <a:avLst/>
              </a:prstGeom>
              <a:blipFill>
                <a:blip r:embed="rId3"/>
                <a:stretch>
                  <a:fillRect l="-425" r="-921" b="-7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17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5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90830" y="0"/>
            <a:ext cx="8953169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Cross-Entropy Loss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8600" y="690246"/>
                <a:ext cx="8610600" cy="397700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More generally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Cross-Entropy Loss</a:t>
                </a:r>
                <a:r>
                  <a:rPr lang="en-US" dirty="0"/>
                  <a:t> compares a target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(now a vector over the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still the observation number) with a model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Its straightforward to show that the loss is minimized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, i.e. the predicted probability should match the observed probabilities of the labels on the data.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690246"/>
                <a:ext cx="8610600" cy="397700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18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74320" y="0"/>
            <a:ext cx="886968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Is there something special about the logistic function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or would any other “sigmoid” function work?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19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99CAB-C3DB-497F-B4FE-C0374C339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857400"/>
            <a:ext cx="24384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6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5938" y="0"/>
            <a:ext cx="8838062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Prediction Problems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5938" y="746184"/>
                <a:ext cx="3733800" cy="40466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b="1" dirty="0"/>
                  <a:t>Observation Space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r>
                  <a:rPr lang="en-US" b="1" dirty="0"/>
                  <a:t>: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Images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Images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Face Images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Natural Images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Signals of Human Speech 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Sentence in English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Demographic info: age, income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Diet, lifestyle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dirty="0"/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5938" y="746184"/>
                <a:ext cx="3733800" cy="4046650"/>
              </a:xfrm>
              <a:prstGeom prst="rect">
                <a:avLst/>
              </a:prstGeom>
              <a:blipFill>
                <a:blip r:embed="rId3"/>
                <a:stretch>
                  <a:fillRect r="-2773" b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134">
                <a:extLst>
                  <a:ext uri="{FF2B5EF4-FFF2-40B4-BE49-F238E27FC236}">
                    <a16:creationId xmlns:a16="http://schemas.microsoft.com/office/drawing/2014/main" id="{1FE31171-C769-4736-ACEA-1212F878C3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5675" y="746184"/>
                <a:ext cx="3733800" cy="4046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Helvetica Neue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Helvetica Neue"/>
                  <a:buChar char="–"/>
                  <a:defRPr sz="24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Helvetica Neue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828800" marR="0" lvl="3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–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286000" marR="0" lvl="4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743200" marR="0" lvl="5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3200400" marR="0" lvl="6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657600" marR="0" lvl="7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4114800" marR="0" lvl="8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>
                  <a:spcBef>
                    <a:spcPts val="1200"/>
                  </a:spcBef>
                  <a:buNone/>
                </a:pPr>
                <a:r>
                  <a:rPr lang="en-US" sz="1600" b="1" dirty="0"/>
                  <a:t>Target Space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𝓨</m:t>
                    </m:r>
                  </m:oMath>
                </a14:m>
                <a:r>
                  <a:rPr lang="en-US" sz="1600" b="1" dirty="0"/>
                  <a:t>: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Image class: “cat”, “dog” etc.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Caption: “kids playing soccer”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User’s identity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Stylized Images (e.g. cartoons)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Text transcript of the speech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Translation into Spanish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Other info: education, employment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Risk of Heart Disease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Shape 134">
                <a:extLst>
                  <a:ext uri="{FF2B5EF4-FFF2-40B4-BE49-F238E27FC236}">
                    <a16:creationId xmlns:a16="http://schemas.microsoft.com/office/drawing/2014/main" id="{1FE31171-C769-4736-ACEA-1212F878C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75" y="746184"/>
                <a:ext cx="3733800" cy="4046650"/>
              </a:xfrm>
              <a:prstGeom prst="rect">
                <a:avLst/>
              </a:prstGeom>
              <a:blipFill>
                <a:blip r:embed="rId4"/>
                <a:stretch>
                  <a:fillRect l="-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41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Is there something special about the logistic function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or would any other “sigmoid” function work?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b="1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Exercise: </a:t>
                </a:r>
                <a:r>
                  <a:rPr lang="en-US" dirty="0"/>
                  <a:t>show that a logistic regression classifier can exactly learn a Naïve Bayes classifier.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i.e. find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Naïve Bayes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the class.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  <a:blipFill>
                <a:blip r:embed="rId3"/>
                <a:stretch>
                  <a:fillRect l="-425" r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20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99CAB-C3DB-497F-B4FE-C0374C339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857400"/>
            <a:ext cx="24384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Multi-Class Logistic Regression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457200">
                  <a:spcBef>
                    <a:spcPts val="1200"/>
                  </a:spcBef>
                  <a:buNone/>
                </a:pPr>
                <a:r>
                  <a:rPr lang="en-US" dirty="0"/>
                  <a:t>We again consider the one-versus-rest design because its scalable.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m-dimensional vector. It may be binary or real-valued.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would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estimate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Assume again that we apply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linear weight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define: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Clearly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21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61EF8-FB3B-4499-A9C8-D98302ADDBC5}"/>
              </a:ext>
            </a:extLst>
          </p:cNvPr>
          <p:cNvSpPr txBox="1"/>
          <p:nvPr/>
        </p:nvSpPr>
        <p:spPr>
          <a:xfrm>
            <a:off x="5657438" y="4262815"/>
            <a:ext cx="2175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it acts as a probability</a:t>
            </a:r>
          </a:p>
        </p:txBody>
      </p:sp>
    </p:spTree>
    <p:extLst>
      <p:ext uri="{BB962C8B-B14F-4D97-AF65-F5344CB8AC3E}">
        <p14:creationId xmlns:p14="http://schemas.microsoft.com/office/powerpoint/2010/main" val="29886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Multiclass Logistic Regression (</a:t>
            </a:r>
            <a:r>
              <a:rPr lang="en-US" sz="3600" dirty="0" err="1"/>
              <a:t>Softmax</a:t>
            </a:r>
            <a:r>
              <a:rPr lang="en-US" sz="3600" dirty="0"/>
              <a:t>)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457200">
                  <a:spcBef>
                    <a:spcPts val="1200"/>
                  </a:spcBef>
                  <a:buNone/>
                </a:pPr>
                <a:r>
                  <a:rPr lang="en-US" dirty="0"/>
                  <a:t>The formula: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Is called a </a:t>
                </a:r>
                <a:r>
                  <a:rPr lang="en-US" b="1" i="1" dirty="0" err="1"/>
                  <a:t>softmax</a:t>
                </a:r>
                <a:r>
                  <a:rPr lang="en-US" dirty="0"/>
                  <a:t> of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intuition for the name “</a:t>
                </a:r>
                <a:r>
                  <a:rPr lang="en-US" dirty="0" err="1"/>
                  <a:t>softmax</a:t>
                </a:r>
                <a:r>
                  <a:rPr lang="en-US" dirty="0"/>
                  <a:t>” is that if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somewhat larger than the others, its exponential will dominate the sum, and the output will be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(0,…,1,…,0)</m:t>
                    </m:r>
                  </m:oMath>
                </a14:m>
                <a:r>
                  <a:rPr lang="en-US" dirty="0"/>
                  <a:t> where the 1 is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position.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But that’s not very compelling. Is there a more convincing argument for this particular choice of function?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9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Optimization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General story: how do we minimize the loss?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23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367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Method 1: Search	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723626"/>
            <a:ext cx="8610600" cy="4134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dirty="0"/>
              <a:t>Take several random steps and measure the altitude (loss). Then go to the lowest one. 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/>
              <a:t>Not totally crazy. This is one kind of “gradient-free” optimization. It makes sense if you can’t compute gradients for some reason (e.g. loss is not continuous or differentiable).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/>
              <a:t>A slightly smarter version takes an average of the random points weighted by altitude (deeper points get higher weight). This in fact approximates the gradient.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See:</a:t>
            </a:r>
          </a:p>
          <a:p>
            <a:pPr>
              <a:buNone/>
            </a:pPr>
            <a:r>
              <a:rPr lang="en-US" dirty="0" err="1"/>
              <a:t>Salimans</a:t>
            </a:r>
            <a:r>
              <a:rPr lang="en-US" dirty="0"/>
              <a:t>, Ho, Chen, </a:t>
            </a:r>
            <a:r>
              <a:rPr lang="en-US" dirty="0" err="1"/>
              <a:t>Sidor</a:t>
            </a:r>
            <a:r>
              <a:rPr lang="en-US" dirty="0"/>
              <a:t> and </a:t>
            </a:r>
            <a:r>
              <a:rPr lang="en-US" dirty="0" err="1"/>
              <a:t>Sutskever</a:t>
            </a:r>
            <a:r>
              <a:rPr lang="en-US" dirty="0"/>
              <a:t> “Evolution Strategies as a Scalable Alternative to Reinforcement Learning” </a:t>
            </a:r>
            <a:r>
              <a:rPr lang="en-US" dirty="0" err="1"/>
              <a:t>arXiv</a:t>
            </a:r>
            <a:r>
              <a:rPr lang="en-US" dirty="0"/>
              <a:t> 1703.03864, 2017.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But it’s less efficient than gradient descent when gradients are available.  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24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99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4A3C0A-D684-488C-9CC3-3601A2D8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6547"/>
            <a:ext cx="8520600" cy="572700"/>
          </a:xfrm>
        </p:spPr>
        <p:txBody>
          <a:bodyPr/>
          <a:lstStyle/>
          <a:p>
            <a:r>
              <a:rPr lang="en-US" sz="3200" dirty="0">
                <a:solidFill>
                  <a:srgbClr val="2D2D8A"/>
                </a:solidFill>
              </a:rPr>
              <a:t>Losses we have seen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7381DEB-B017-4A53-B872-5C3F164BE2C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883191" y="908671"/>
                <a:ext cx="2771775" cy="3563802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Hinge Loss,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−1,1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⁡(0,1−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7381DEB-B017-4A53-B872-5C3F164BE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83191" y="908671"/>
                <a:ext cx="2771775" cy="356380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5">
                <a:extLst>
                  <a:ext uri="{FF2B5EF4-FFF2-40B4-BE49-F238E27FC236}">
                    <a16:creationId xmlns:a16="http://schemas.microsoft.com/office/drawing/2014/main" id="{F6F2427E-F897-4ABD-B656-DB6F8A2303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1180" y="908671"/>
                <a:ext cx="3131845" cy="3664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2"/>
                  </a:buClr>
                  <a:buSzPts val="1400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>
                  <a:buNone/>
                </a:pPr>
                <a:r>
                  <a:rPr lang="en-US" dirty="0"/>
                  <a:t>Cross-entropy loss on logistic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 Placeholder 5">
                <a:extLst>
                  <a:ext uri="{FF2B5EF4-FFF2-40B4-BE49-F238E27FC236}">
                    <a16:creationId xmlns:a16="http://schemas.microsoft.com/office/drawing/2014/main" id="{F6F2427E-F897-4ABD-B656-DB6F8A230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80" y="908671"/>
                <a:ext cx="3131845" cy="3664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B1CD94-1E27-4305-B651-646F23CC07FC}"/>
              </a:ext>
            </a:extLst>
          </p:cNvPr>
          <p:cNvCxnSpPr>
            <a:cxnSpLocks/>
          </p:cNvCxnSpPr>
          <p:nvPr/>
        </p:nvCxnSpPr>
        <p:spPr>
          <a:xfrm flipH="1">
            <a:off x="4099651" y="2269316"/>
            <a:ext cx="1047319" cy="1336387"/>
          </a:xfrm>
          <a:prstGeom prst="line">
            <a:avLst/>
          </a:prstGeom>
          <a:ln w="19050">
            <a:solidFill>
              <a:srgbClr val="2D2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C46699-A21A-4C11-A52B-54F29D6A0AAA}"/>
              </a:ext>
            </a:extLst>
          </p:cNvPr>
          <p:cNvCxnSpPr>
            <a:cxnSpLocks/>
          </p:cNvCxnSpPr>
          <p:nvPr/>
        </p:nvCxnSpPr>
        <p:spPr>
          <a:xfrm>
            <a:off x="3184735" y="3591504"/>
            <a:ext cx="914915" cy="14199"/>
          </a:xfrm>
          <a:prstGeom prst="line">
            <a:avLst/>
          </a:prstGeom>
          <a:ln w="19050">
            <a:solidFill>
              <a:srgbClr val="2D2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98B8656-1DC2-4DAA-9B48-EF6012F5D2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817" y="2134098"/>
            <a:ext cx="2453138" cy="1606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98163-FF59-4A1B-86EB-B09297A1D43F}"/>
                  </a:ext>
                </a:extLst>
              </p:cNvPr>
              <p:cNvSpPr txBox="1"/>
              <p:nvPr/>
            </p:nvSpPr>
            <p:spPr>
              <a:xfrm>
                <a:off x="513899" y="4036176"/>
                <a:ext cx="77727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All three have “well behaved” derivatives.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is a linear function</a:t>
                </a:r>
                <a:br>
                  <a:rPr lang="en-US" sz="1800" dirty="0"/>
                </a:br>
                <a:r>
                  <a:rPr lang="en-US" sz="1800" dirty="0"/>
                  <a:t>of the weights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800" dirty="0"/>
                  <a:t>, so we can differentiate loss with respect to weights.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98163-FF59-4A1B-86EB-B09297A1D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99" y="4036176"/>
                <a:ext cx="7772705" cy="646331"/>
              </a:xfrm>
              <a:prstGeom prst="rect">
                <a:avLst/>
              </a:prstGeom>
              <a:blipFill>
                <a:blip r:embed="rId6"/>
                <a:stretch>
                  <a:fillRect l="-62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Placeholder 5">
                <a:extLst>
                  <a:ext uri="{FF2B5EF4-FFF2-40B4-BE49-F238E27FC236}">
                    <a16:creationId xmlns:a16="http://schemas.microsoft.com/office/drawing/2014/main" id="{CFF198C5-373C-4D65-BFC6-CF371586D4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699" y="913179"/>
                <a:ext cx="2663687" cy="3664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2"/>
                  </a:buClr>
                  <a:buSzPts val="1400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>
                  <a:buFontTx/>
                  <a:buNone/>
                </a:pPr>
                <a:r>
                  <a:rPr lang="en-US" dirty="0"/>
                  <a:t>Squared Loss</a:t>
                </a:r>
              </a:p>
              <a:p>
                <a:pPr marL="11430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Text Placeholder 5">
                <a:extLst>
                  <a:ext uri="{FF2B5EF4-FFF2-40B4-BE49-F238E27FC236}">
                    <a16:creationId xmlns:a16="http://schemas.microsoft.com/office/drawing/2014/main" id="{CFF198C5-373C-4D65-BFC6-CF371586D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99" y="913179"/>
                <a:ext cx="2663687" cy="3664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2" descr="Image result for parabola">
            <a:extLst>
              <a:ext uri="{FF2B5EF4-FFF2-40B4-BE49-F238E27FC236}">
                <a16:creationId xmlns:a16="http://schemas.microsoft.com/office/drawing/2014/main" id="{0B80D06B-1AF5-4F0F-8640-775E0244B1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6113" y="881063"/>
            <a:ext cx="27717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AC1CAB-3E0A-4E14-AFB7-121E45F126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899" y="2000071"/>
            <a:ext cx="2022127" cy="16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48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051" y="38751"/>
            <a:ext cx="5406974" cy="45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Shape 9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0645" y="2664469"/>
            <a:ext cx="411524" cy="734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1B916B-D726-43CD-9FA5-E0D6E3DB9A83}"/>
              </a:ext>
            </a:extLst>
          </p:cNvPr>
          <p:cNvCxnSpPr/>
          <p:nvPr/>
        </p:nvCxnSpPr>
        <p:spPr>
          <a:xfrm flipV="1">
            <a:off x="7348818" y="3435724"/>
            <a:ext cx="0" cy="1001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F41C73-EC8D-48EF-8907-814A8056DB8B}"/>
              </a:ext>
            </a:extLst>
          </p:cNvPr>
          <p:cNvCxnSpPr>
            <a:cxnSpLocks/>
          </p:cNvCxnSpPr>
          <p:nvPr/>
        </p:nvCxnSpPr>
        <p:spPr>
          <a:xfrm flipV="1">
            <a:off x="7348818" y="4059382"/>
            <a:ext cx="1095527" cy="378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F629C4-70B4-48BF-A7BA-D8D22EE2F590}"/>
              </a:ext>
            </a:extLst>
          </p:cNvPr>
          <p:cNvCxnSpPr>
            <a:cxnSpLocks/>
          </p:cNvCxnSpPr>
          <p:nvPr/>
        </p:nvCxnSpPr>
        <p:spPr>
          <a:xfrm>
            <a:off x="7348818" y="4437529"/>
            <a:ext cx="10955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360E5B-497A-42D8-BA94-EDE72E337642}"/>
              </a:ext>
            </a:extLst>
          </p:cNvPr>
          <p:cNvSpPr txBox="1"/>
          <p:nvPr/>
        </p:nvSpPr>
        <p:spPr>
          <a:xfrm>
            <a:off x="8222673" y="4094567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params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3D259-8D8C-49A4-8DA8-E6556911C8C9}"/>
              </a:ext>
            </a:extLst>
          </p:cNvPr>
          <p:cNvSpPr txBox="1"/>
          <p:nvPr/>
        </p:nvSpPr>
        <p:spPr>
          <a:xfrm>
            <a:off x="7152798" y="309276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BD5B605-808E-48D6-A61D-6F53A92D0876}"/>
              </a:ext>
            </a:extLst>
          </p:cNvPr>
          <p:cNvCxnSpPr>
            <a:cxnSpLocks/>
          </p:cNvCxnSpPr>
          <p:nvPr/>
        </p:nvCxnSpPr>
        <p:spPr>
          <a:xfrm>
            <a:off x="2802169" y="3435724"/>
            <a:ext cx="537379" cy="539928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110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478BE-E21B-4A99-9AAA-36513D33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018" y="2133600"/>
            <a:ext cx="3632200" cy="2724150"/>
          </a:xfrm>
          <a:prstGeom prst="rect">
            <a:avLst/>
          </a:prstGeom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Gradients Again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When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we mean the vector of partial derivatives </a:t>
                </a:r>
                <a:r>
                  <a:rPr lang="en-US" sz="1600" dirty="0" err="1"/>
                  <a:t>wrt</a:t>
                </a:r>
                <a:r>
                  <a:rPr lang="en-US" sz="1600" dirty="0"/>
                  <a:t> all coordinates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 , 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 , … , 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 measures how fast the loss changes vs.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In figure: </a:t>
                </a:r>
                <a:r>
                  <a:rPr lang="en-US" dirty="0"/>
                  <a:t>loss surface is blue, gradient vectors are red:</a:t>
                </a: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, it means all the partials are zero. </a:t>
                </a:r>
                <a:br>
                  <a:rPr lang="en-US" b="0" dirty="0"/>
                </a:br>
                <a:r>
                  <a:rPr lang="en-US" b="0" dirty="0"/>
                  <a:t>i.e. the loss is not changing in any direction.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Thus we are at a local optimum (or at least a saddle point).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Note: arrows point out from a minimum, in toward a maximum.</a:t>
                </a:r>
                <a:r>
                  <a:rPr lang="en-US" b="0" dirty="0"/>
                  <a:t>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4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27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0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478BE-E21B-4A99-9AAA-36513D33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0" y="2133600"/>
            <a:ext cx="3632200" cy="2724150"/>
          </a:xfrm>
          <a:prstGeom prst="rect">
            <a:avLst/>
          </a:prstGeom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915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Gradient Descent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So to reach a minimum of loss, we should follow the negative gradient.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i.e. we should take small steps in direction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To be more concrete,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b="0" dirty="0"/>
                  <a:t> denote the weights at</a:t>
                </a:r>
                <a:br>
                  <a:rPr lang="en-US" b="0" dirty="0"/>
                </a:br>
                <a:r>
                  <a:rPr lang="en-US" b="0" dirty="0"/>
                  <a:t>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/>
                  <a:t> of gradient descent. Then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/>
                  <a:t> is called the </a:t>
                </a:r>
                <a:r>
                  <a:rPr lang="en-US" b="1" i="1" dirty="0"/>
                  <a:t>learning rate</a:t>
                </a:r>
                <a:r>
                  <a:rPr lang="en-US" b="0" dirty="0"/>
                  <a:t>.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4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28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A62385E-043C-4A78-B988-477AD79D0D8B}"/>
              </a:ext>
            </a:extLst>
          </p:cNvPr>
          <p:cNvSpPr/>
          <p:nvPr/>
        </p:nvSpPr>
        <p:spPr>
          <a:xfrm>
            <a:off x="7596688" y="4430325"/>
            <a:ext cx="76841" cy="845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0052 -0.03025 C -0.00105 -0.03797 -0.00191 -0.04692 -0.00434 -0.05494 C -0.00695 -0.06574 -0.01025 -0.07192 -0.0132 -0.07593 L -0.02778 -0.09692 " pathEditMode="relative" rAng="14580000" ptsTypes="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Caveat: Saddle Points</a:t>
            </a:r>
            <a:endParaRPr sz="36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819150"/>
            <a:ext cx="8610600" cy="4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1600" dirty="0"/>
              <a:t>Following the negative gradient should eventually get you to a loss minimum. But it may take a long time. One reason is the presence of saddle points, where the gradient also vanishes:</a:t>
            </a:r>
            <a:endParaRPr lang="en-US" b="0" dirty="0"/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29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4068A-3116-4FD9-A25B-E1C8F05D8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623" y="1803288"/>
            <a:ext cx="317460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8DAEB-A55A-4ACE-BABB-7FBA426C3B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45" y="1803288"/>
            <a:ext cx="2482645" cy="2380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BCB881-1890-4717-9B17-493278F1B80F}"/>
              </a:ext>
            </a:extLst>
          </p:cNvPr>
          <p:cNvSpPr txBox="1"/>
          <p:nvPr/>
        </p:nvSpPr>
        <p:spPr>
          <a:xfrm>
            <a:off x="3702257" y="4143160"/>
            <a:ext cx="1497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Gradient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A9603-97C3-4B47-AF6E-558D0CD4BD77}"/>
              </a:ext>
            </a:extLst>
          </p:cNvPr>
          <p:cNvSpPr txBox="1"/>
          <p:nvPr/>
        </p:nvSpPr>
        <p:spPr>
          <a:xfrm>
            <a:off x="6380022" y="4114276"/>
            <a:ext cx="195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Gradient flows (green)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AD43A0-DEB8-40E2-993A-B52470449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800" y="1974310"/>
            <a:ext cx="2038961" cy="20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9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74320" y="0"/>
            <a:ext cx="886968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Probabilistic Framing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1100"/>
                <a:ext cx="8305800" cy="40466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-US" dirty="0"/>
                  <a:t>We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samples of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buNone/>
                </a:pPr>
                <a:r>
                  <a:rPr lang="en-US" dirty="0"/>
                  <a:t>These random variables have a </a:t>
                </a:r>
                <a:r>
                  <a:rPr lang="en-US" b="1" dirty="0"/>
                  <a:t>joint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For prediction, we want at least the conditional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we can determine the distribution of targets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an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An approximation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the true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</a:t>
                </a:r>
                <a:r>
                  <a:rPr lang="en-US" b="1" dirty="0"/>
                  <a:t>model</a:t>
                </a:r>
                <a:r>
                  <a:rPr lang="en-US" dirty="0"/>
                  <a:t>. The goal of machine learning is to construct models that are: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Computable (and perhaps simple, efficient)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Provide label predictions that are close to those from the true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1100"/>
                <a:ext cx="8305800" cy="4046650"/>
              </a:xfrm>
              <a:prstGeom prst="rect">
                <a:avLst/>
              </a:prstGeom>
              <a:blipFill>
                <a:blip r:embed="rId3"/>
                <a:stretch>
                  <a:fillRect l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6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Caveat: Saddle Points</a:t>
            </a:r>
            <a:endParaRPr sz="36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819150"/>
            <a:ext cx="8610600" cy="4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1600" dirty="0"/>
              <a:t>Following the negative gradient should eventually get you to a loss minimum. But it may take a long time. One reason is the presence of saddle points:</a:t>
            </a:r>
            <a:endParaRPr lang="en-US" b="0" dirty="0"/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30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4068A-3116-4FD9-A25B-E1C8F05D8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623" y="1803288"/>
            <a:ext cx="317460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8DAEB-A55A-4ACE-BABB-7FBA426C3B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45" y="1803288"/>
            <a:ext cx="2482645" cy="2380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BCB881-1890-4717-9B17-493278F1B80F}"/>
              </a:ext>
            </a:extLst>
          </p:cNvPr>
          <p:cNvSpPr txBox="1"/>
          <p:nvPr/>
        </p:nvSpPr>
        <p:spPr>
          <a:xfrm>
            <a:off x="3702257" y="4143160"/>
            <a:ext cx="1497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Gradient vectors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A9603-97C3-4B47-AF6E-558D0CD4BD77}"/>
              </a:ext>
            </a:extLst>
          </p:cNvPr>
          <p:cNvSpPr txBox="1"/>
          <p:nvPr/>
        </p:nvSpPr>
        <p:spPr>
          <a:xfrm>
            <a:off x="6380022" y="4114276"/>
            <a:ext cx="195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Gradient flows (green)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AD43A0-DEB8-40E2-993A-B52470449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800" y="1974310"/>
            <a:ext cx="2038961" cy="204462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A40C41A-2E5A-4680-889B-88A81C965C9A}"/>
              </a:ext>
            </a:extLst>
          </p:cNvPr>
          <p:cNvSpPr/>
          <p:nvPr/>
        </p:nvSpPr>
        <p:spPr>
          <a:xfrm>
            <a:off x="4088336" y="2587499"/>
            <a:ext cx="812643" cy="7714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26D4B9-A043-42A1-BFF1-5CA1A21CC239}"/>
              </a:ext>
            </a:extLst>
          </p:cNvPr>
          <p:cNvCxnSpPr>
            <a:cxnSpLocks/>
            <a:stCxn id="18" idx="5"/>
          </p:cNvCxnSpPr>
          <p:nvPr/>
        </p:nvCxnSpPr>
        <p:spPr>
          <a:xfrm>
            <a:off x="4781970" y="3245973"/>
            <a:ext cx="851914" cy="126887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B962A1-8DBC-4ADE-A407-5F0A893CD836}"/>
              </a:ext>
            </a:extLst>
          </p:cNvPr>
          <p:cNvSpPr txBox="1"/>
          <p:nvPr/>
        </p:nvSpPr>
        <p:spPr>
          <a:xfrm>
            <a:off x="4610100" y="4489652"/>
            <a:ext cx="2408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Gradients very small in here</a:t>
            </a:r>
            <a:br>
              <a:rPr lang="en-US" dirty="0"/>
            </a:br>
            <a:r>
              <a:rPr lang="en-US" dirty="0"/>
              <a:t> – slow progress</a:t>
            </a:r>
          </a:p>
        </p:txBody>
      </p:sp>
    </p:spTree>
    <p:extLst>
      <p:ext uri="{BB962C8B-B14F-4D97-AF65-F5344CB8AC3E}">
        <p14:creationId xmlns:p14="http://schemas.microsoft.com/office/powerpoint/2010/main" val="1822145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Caveat: Saddle Points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There is a lot of evidence that </a:t>
                </a:r>
                <a:r>
                  <a:rPr lang="en-US" sz="1600" b="1" i="1" dirty="0"/>
                  <a:t>most zeros of the loss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for neural networks </a:t>
                </a:r>
                <a:r>
                  <a:rPr lang="en-US" b="1" i="1" dirty="0"/>
                  <a:t>are in fact saddles</a:t>
                </a:r>
                <a:r>
                  <a:rPr lang="en-US" b="0" dirty="0"/>
                  <a:t>.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See e.g. </a:t>
                </a:r>
                <a:endParaRPr lang="en-US" dirty="0"/>
              </a:p>
              <a:p>
                <a:pPr>
                  <a:buNone/>
                </a:pPr>
                <a:r>
                  <a:rPr lang="en-US" b="0" dirty="0"/>
                  <a:t>D</a:t>
                </a:r>
                <a:r>
                  <a:rPr lang="en-US" dirty="0"/>
                  <a:t>auphin et al. “Identifying and attacking the saddle point </a:t>
                </a:r>
                <a:br>
                  <a:rPr lang="en-US" dirty="0"/>
                </a:br>
                <a:r>
                  <a:rPr lang="en-US" dirty="0"/>
                  <a:t>problem in high-dimensional non-convex optimization”</a:t>
                </a:r>
                <a:br>
                  <a:rPr lang="en-US" dirty="0"/>
                </a:br>
                <a:r>
                  <a:rPr lang="en-US" dirty="0" err="1"/>
                  <a:t>arXiv</a:t>
                </a:r>
                <a:r>
                  <a:rPr lang="en-US" dirty="0"/>
                  <a:t> 1406.2572, 2014. </a:t>
                </a: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 r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31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F8DAEB-A55A-4ACE-BABB-7FBA426C3B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1194" y="1943398"/>
            <a:ext cx="2482645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55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Caveat: Efficiency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The loss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is a sum of the losses for all the data items: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and</a:t>
                </a:r>
                <a:r>
                  <a:rPr lang="en-US" b="0" dirty="0"/>
                  <a:t> 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𝑑𝑊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s</a:t>
                </a:r>
                <a:r>
                  <a:rPr lang="en-US" b="0" dirty="0"/>
                  <a:t>o computing the gradient </a:t>
                </a:r>
                <a:r>
                  <a:rPr lang="en-US" b="0" dirty="0" err="1"/>
                  <a:t>wrt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b="0" dirty="0"/>
                  <a:t> requires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full pass through the dataset</a:t>
                </a:r>
                <a:r>
                  <a:rPr lang="en-US" b="0" dirty="0"/>
                  <a:t>. </a:t>
                </a:r>
                <a:r>
                  <a:rPr lang="en-US" dirty="0"/>
                  <a:t>Getting to the loss minimum may require millions of gradient steps, so this is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very</a:t>
                </a:r>
                <a:r>
                  <a:rPr lang="en-US" dirty="0"/>
                  <a:t> expensive. </a:t>
                </a: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414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Minibatches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71052"/>
                <a:ext cx="8610600" cy="418669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Instead of computing a gradient across the entire dataset, we can compute it using a fixed-size subset of data samples called a </a:t>
                </a:r>
                <a:r>
                  <a:rPr lang="en-US" sz="1600" b="1" i="1" dirty="0">
                    <a:solidFill>
                      <a:srgbClr val="C00000"/>
                    </a:solidFill>
                  </a:rPr>
                  <a:t>minibatch</a:t>
                </a:r>
                <a:r>
                  <a:rPr lang="en-US" sz="1600" dirty="0"/>
                  <a:t>. The minibatch size m is typically 32, 64, 128, 256,…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The mi</a:t>
                </a:r>
                <a:r>
                  <a:rPr lang="en-US" dirty="0"/>
                  <a:t>nibatch is ideally a random sample of size m from the full dataset. In practice it may just be m consecutive samples.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So we compute this gradient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/>
                  <a:t> is our dataset size,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is our minibatch size):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And then (superscripts are iteration numbers):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In this way, we perform N/m updates to the weights for one pass over the dataset.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71052"/>
                <a:ext cx="8610600" cy="4186698"/>
              </a:xfrm>
              <a:prstGeom prst="rect">
                <a:avLst/>
              </a:prstGeom>
              <a:blipFill>
                <a:blip r:embed="rId3"/>
                <a:stretch>
                  <a:fillRect l="-425" b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33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0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Stochastic Gradient Descent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71052"/>
                <a:ext cx="8610600" cy="418669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This approach is called </a:t>
                </a:r>
                <a:r>
                  <a:rPr lang="en-US" sz="1600" b="1" i="1" dirty="0">
                    <a:solidFill>
                      <a:srgbClr val="2D2D8A"/>
                    </a:solidFill>
                  </a:rPr>
                  <a:t>Stochastic Gradient Descent </a:t>
                </a:r>
                <a:r>
                  <a:rPr lang="en-US" sz="1600" dirty="0"/>
                  <a:t>or SGD. </a:t>
                </a:r>
                <a:r>
                  <a:rPr lang="en-US" dirty="0"/>
                  <a:t>SGD and its variants are used almost universally in deep network training.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SGD uses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the gradient of a minibatch instead of the true average gradient (call 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 on the full dataset.  It should be clear that: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where expectation is over minibatches sampled from the full dataset.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is an unbiased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will typically have a lot of variance (is noisy) compared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(if we considered the full dataset as a sample of an infinite dataset…).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SGD is “stochastic” because it uses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the gradient of a minibatch instead of the true gradient (call 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 on the full dataset.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71052"/>
                <a:ext cx="8610600" cy="4186698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34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6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542883" y="59099"/>
            <a:ext cx="6699824" cy="7134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3600" dirty="0">
                <a:solidFill>
                  <a:srgbClr val="2D2D8A"/>
                </a:solidFill>
              </a:rPr>
              <a:t>Other optimization algorithms</a:t>
            </a:r>
            <a:endParaRPr lang="en" sz="3600" dirty="0">
              <a:solidFill>
                <a:srgbClr val="2D2D8A"/>
              </a:solidFill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459396" y="1161606"/>
            <a:ext cx="8041992" cy="361394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b="1" dirty="0"/>
              <a:t>Simple Gradient Methods </a:t>
            </a:r>
            <a:r>
              <a:rPr lang="en" sz="1600" dirty="0"/>
              <a:t>like SGD can make adequate progress to an optimum when used on minibatches of data.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b="1" dirty="0"/>
              <a:t>Second-order</a:t>
            </a:r>
            <a:r>
              <a:rPr lang="en" sz="1600" dirty="0"/>
              <a:t> methods (</a:t>
            </a:r>
            <a:r>
              <a:rPr lang="en-US" sz="1600" dirty="0"/>
              <a:t>quasi-Newton) </a:t>
            </a:r>
            <a:r>
              <a:rPr lang="en" sz="1600" dirty="0"/>
              <a:t>make much better progress toward a gradient zero, but are more expensive and unstable. They also can’t distinguish opti</a:t>
            </a:r>
            <a:r>
              <a:rPr lang="en-US" sz="1600" dirty="0"/>
              <a:t>ma from saddle points,</a:t>
            </a:r>
            <a:r>
              <a:rPr lang="en" sz="1600" dirty="0"/>
              <a:t> and get trapped in </a:t>
            </a:r>
            <a:r>
              <a:rPr lang="en-US" sz="1600" dirty="0"/>
              <a:t>the latter</a:t>
            </a:r>
            <a:r>
              <a:rPr lang="en" sz="1600" dirty="0"/>
              <a:t>.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b="1" dirty="0"/>
              <a:t>Momentum: </a:t>
            </a:r>
            <a:r>
              <a:rPr lang="en" sz="1600" dirty="0"/>
              <a:t>is another method to produce better effective gradients.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b="1" dirty="0"/>
              <a:t>ADAGRAD, RMSprop: </a:t>
            </a:r>
            <a:r>
              <a:rPr lang="en" sz="1600" dirty="0"/>
              <a:t>diagonally scale the gradient. </a:t>
            </a:r>
            <a:r>
              <a:rPr lang="en" sz="1600" b="1" dirty="0"/>
              <a:t>ADAM</a:t>
            </a:r>
            <a:r>
              <a:rPr lang="en" sz="1600" dirty="0"/>
              <a:t> </a:t>
            </a:r>
            <a:r>
              <a:rPr lang="en-US" sz="1600" dirty="0"/>
              <a:t>diagonally </a:t>
            </a:r>
            <a:r>
              <a:rPr lang="en" sz="1600" dirty="0"/>
              <a:t>scales and applies momentum.</a:t>
            </a:r>
          </a:p>
          <a:p>
            <a:pPr marL="342900" indent="-257175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b="1" dirty="0"/>
              <a:t>Nesterov Momentum: </a:t>
            </a:r>
            <a:r>
              <a:rPr lang="en-US" sz="1600" dirty="0"/>
              <a:t>can </a:t>
            </a:r>
            <a:r>
              <a:rPr lang="en" sz="1600" dirty="0"/>
              <a:t>improve over vanilla SGD </a:t>
            </a:r>
            <a:r>
              <a:rPr lang="en-US" sz="1600" dirty="0"/>
              <a:t>by gradient “look-ahead”</a:t>
            </a:r>
            <a:endParaRPr lang="en" sz="1600" dirty="0"/>
          </a:p>
        </p:txBody>
      </p:sp>
    </p:spTree>
    <p:extLst>
      <p:ext uri="{BB962C8B-B14F-4D97-AF65-F5344CB8AC3E}">
        <p14:creationId xmlns:p14="http://schemas.microsoft.com/office/powerpoint/2010/main" val="13481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/>
        </p:nvSpPr>
        <p:spPr>
          <a:xfrm>
            <a:off x="508422" y="61645"/>
            <a:ext cx="7350247" cy="63968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dirty="0">
                <a:solidFill>
                  <a:srgbClr val="2D2D8A"/>
                </a:solidFill>
              </a:rPr>
              <a:t>SGD, SGD+Momentum, Adagrad, RMSProp, Adam all have </a:t>
            </a:r>
            <a:r>
              <a:rPr lang="en" sz="1800" b="1" dirty="0">
                <a:solidFill>
                  <a:srgbClr val="2D2D8A"/>
                </a:solidFill>
              </a:rPr>
              <a:t>learning rate </a:t>
            </a:r>
            <a:r>
              <a:rPr lang="en" sz="1800" dirty="0">
                <a:solidFill>
                  <a:srgbClr val="2D2D8A"/>
                </a:solidFill>
              </a:rPr>
              <a:t>as a hyperparameter.</a:t>
            </a:r>
          </a:p>
        </p:txBody>
      </p:sp>
      <p:pic>
        <p:nvPicPr>
          <p:cNvPr id="501" name="Shape 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295" y="1215076"/>
            <a:ext cx="2561719" cy="30807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02" name="Shape 502"/>
          <p:cNvSpPr txBox="1"/>
          <p:nvPr/>
        </p:nvSpPr>
        <p:spPr>
          <a:xfrm>
            <a:off x="4330614" y="1094198"/>
            <a:ext cx="3527999" cy="316430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600" b="1" dirty="0"/>
              <a:t>=&gt; Learning rate decay over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3" name="Shape 503"/>
              <p:cNvSpPr txBox="1"/>
              <p:nvPr/>
            </p:nvSpPr>
            <p:spPr>
              <a:xfrm>
                <a:off x="4330613" y="1569900"/>
                <a:ext cx="4225287" cy="250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r>
                  <a:rPr lang="en-US" sz="1600" b="1" dirty="0"/>
                  <a:t>step decay: </a:t>
                </a:r>
                <a:r>
                  <a:rPr lang="en-US" sz="1600" dirty="0"/>
                  <a:t>e.g. decay learning rate by half every few epochs.</a:t>
                </a:r>
              </a:p>
              <a:p>
                <a:endParaRPr lang="en-US" sz="1600" dirty="0"/>
              </a:p>
              <a:p>
                <a:r>
                  <a:rPr lang="en-US" sz="1600" b="1" dirty="0"/>
                  <a:t>exponential decay:</a:t>
                </a:r>
              </a:p>
              <a:p>
                <a:endParaRPr lang="en-US" sz="1600" b="1" dirty="0"/>
              </a:p>
              <a:p>
                <a:r>
                  <a:rPr lang="en-US" sz="1600" b="1" dirty="0"/>
                  <a:t>1/t decay:</a:t>
                </a:r>
              </a:p>
              <a:p>
                <a:endParaRPr lang="en-US" sz="1600" b="1" dirty="0"/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lit/>
                      </m:rPr>
                      <a:rPr lang="en-US" sz="1600" b="1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rad>
                  </m:oMath>
                </a14:m>
                <a:r>
                  <a:rPr lang="en" sz="1600" b="1" dirty="0"/>
                  <a:t> decay (</a:t>
                </a:r>
                <a:r>
                  <a:rPr lang="en" sz="1600" b="1"/>
                  <a:t>ADAGRAD):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lit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e>
                    </m:rad>
                  </m:oMath>
                </a14:m>
                <a:endParaRPr lang="en" sz="1600" dirty="0"/>
              </a:p>
            </p:txBody>
          </p:sp>
        </mc:Choice>
        <mc:Fallback xmlns="">
          <p:sp>
            <p:nvSpPr>
              <p:cNvPr id="503" name="Shape 5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613" y="1569900"/>
                <a:ext cx="4225287" cy="2504700"/>
              </a:xfrm>
              <a:prstGeom prst="rect">
                <a:avLst/>
              </a:prstGeom>
              <a:blipFill>
                <a:blip r:embed="rId4"/>
                <a:stretch>
                  <a:fillRect l="-12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4" name="Shape 5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6280" y="2337995"/>
            <a:ext cx="1021556" cy="294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2404" y="2850776"/>
            <a:ext cx="1450181" cy="283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469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35857" y="1841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Next Topic: Backpropagation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So far we have been using gradient methods to minimize a loss over some parameters.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Our loss is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</a:t>
                </a:r>
                <a:r>
                  <a:rPr lang="en-US" b="0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input,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target,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are the parameters.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To compute the gradient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we need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chain rule</a:t>
                </a:r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single-valued,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 single parameter the chain rule is just: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a vector of parameters, then we have: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Which is really just the first rule applied to all the partial derivatives </a:t>
                </a:r>
                <a:r>
                  <a:rPr lang="en-US" dirty="0" err="1"/>
                  <a:t>wrt</a:t>
                </a:r>
                <a:r>
                  <a:rPr lang="en-US" dirty="0"/>
                  <a:t>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37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The Chain Rule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also vector-valued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values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a vector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parameters, then we can apply the chain rule parameter-wise and then sum over the contributions: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This can be written as a matrix multiply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is a Jacobian matrix.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38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5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Jacobians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Jacobian generalizes the gradient of a scalar-valued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-valued function. Here we think of the function as a neural layer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inputs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outputs. 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Jacobian has dimensions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𝑜𝑢𝑡𝑝𝑢𝑡𝑠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𝑖𝑛𝑝𝑢𝑡𝑠</m:t>
                        </m:r>
                      </m:sub>
                    </m:sSub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39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51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Prediction Functions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-US" sz="1600" dirty="0"/>
                  <a:t>We can simplify the modeling task by making a strong assumption about the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namely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i.e.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/>
                  <a:t>takes a single value </a:t>
                </a:r>
                <a:r>
                  <a:rPr lang="en-US" sz="1600" dirty="0"/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>
                  <a:buNone/>
                </a:pPr>
                <a:endParaRPr lang="en-US" sz="1600" b="1" dirty="0">
                  <a:solidFill>
                    <a:srgbClr val="C00000"/>
                  </a:solidFill>
                </a:endParaRPr>
              </a:p>
              <a:p>
                <a:pPr>
                  <a:buNone/>
                </a:pPr>
                <a:r>
                  <a:rPr lang="en-US" sz="1600" b="1" dirty="0">
                    <a:solidFill>
                      <a:srgbClr val="C00000"/>
                    </a:solidFill>
                  </a:rPr>
                  <a:t>Examples:</a:t>
                </a:r>
              </a:p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</a:rPr>
                  <a:t>Linear regression,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a linear function, and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a real value. </a:t>
                </a:r>
              </a:p>
              <a:p>
                <a:pPr marL="285750" indent="-285750"/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</a:rPr>
                  <a:t>Classifiers (SVM, random forest etc.),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predicted class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class number. </a:t>
                </a:r>
              </a:p>
              <a:p>
                <a:pPr>
                  <a:buNone/>
                </a:pPr>
                <a:endParaRPr lang="en-US" sz="1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4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162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N-step Chain Rule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Now suppose we have several vector-valued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composed in a chain (e.g. a deep network):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Algebraically, that looks like: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⋯)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Then we just multiply Jacobians (matrix multiply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b="0" dirty="0"/>
                  <a:t>) to get the gradient:</a:t>
                </a: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b="0" dirty="0"/>
                  <a:t> which is the gradient we need to minimize loss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40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8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Now all the Jacobians are matrices, and matrix multiply is associative. </a:t>
                </a: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∗⋯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So we could actually evaluate the product of Jacobians in any order, including left-to-right and right-to-left.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Backpropagation: </a:t>
                </a:r>
                <a:r>
                  <a:rPr lang="en-US" dirty="0">
                    <a:solidFill>
                      <a:schemeClr val="tx1"/>
                    </a:solidFill>
                  </a:rPr>
                  <a:t>evaluate the Jacobian product (loss gradient </a:t>
                </a:r>
                <a:r>
                  <a:rPr lang="en-US" dirty="0" err="1">
                    <a:solidFill>
                      <a:schemeClr val="tx1"/>
                    </a:solidFill>
                  </a:rPr>
                  <a:t>wrt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params</a:t>
                </a:r>
                <a:r>
                  <a:rPr lang="en-US" dirty="0">
                    <a:solidFill>
                      <a:schemeClr val="tx1"/>
                    </a:solidFill>
                  </a:rPr>
                  <a:t>) left-to-right, i.e. from the output of the neural network toward its input.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Why not some other order?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 r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41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424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Reason 1: Efficiency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Output Jacobian is always a row vector </a:t>
                </a:r>
                <a:r>
                  <a:rPr lang="en-US" dirty="0"/>
                  <a:t>(because loss is a scalar). Matrix-vector multiply is much less expensive than matrix-matrix multiply. </a:t>
                </a: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   ∗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∗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42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AE32C0-3090-4CAA-936F-E5458B02681B}"/>
              </a:ext>
            </a:extLst>
          </p:cNvPr>
          <p:cNvSpPr/>
          <p:nvPr/>
        </p:nvSpPr>
        <p:spPr>
          <a:xfrm>
            <a:off x="3185660" y="2915731"/>
            <a:ext cx="716549" cy="118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4A034-CC40-4997-8038-0DF948C11E1A}"/>
              </a:ext>
            </a:extLst>
          </p:cNvPr>
          <p:cNvSpPr/>
          <p:nvPr/>
        </p:nvSpPr>
        <p:spPr>
          <a:xfrm>
            <a:off x="4065005" y="2915731"/>
            <a:ext cx="813532" cy="644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1BEB6-FE96-45E2-AF12-9F0458E4D5BF}"/>
              </a:ext>
            </a:extLst>
          </p:cNvPr>
          <p:cNvSpPr/>
          <p:nvPr/>
        </p:nvSpPr>
        <p:spPr>
          <a:xfrm>
            <a:off x="5081160" y="2915731"/>
            <a:ext cx="623451" cy="901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CE0DD-DFBA-4ED8-AC37-65305EC7D3FF}"/>
              </a:ext>
            </a:extLst>
          </p:cNvPr>
          <p:cNvSpPr/>
          <p:nvPr/>
        </p:nvSpPr>
        <p:spPr>
          <a:xfrm>
            <a:off x="5907234" y="2915731"/>
            <a:ext cx="861980" cy="540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B8C371D-59B1-4B41-96FA-8E0F366939E3}"/>
              </a:ext>
            </a:extLst>
          </p:cNvPr>
          <p:cNvSpPr/>
          <p:nvPr/>
        </p:nvSpPr>
        <p:spPr>
          <a:xfrm rot="5400000">
            <a:off x="3846491" y="1738218"/>
            <a:ext cx="314944" cy="1468583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0AC7-E761-4007-8664-C38E5B863912}"/>
              </a:ext>
            </a:extLst>
          </p:cNvPr>
          <p:cNvSpPr txBox="1"/>
          <p:nvPr/>
        </p:nvSpPr>
        <p:spPr>
          <a:xfrm>
            <a:off x="3077869" y="1998443"/>
            <a:ext cx="1974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 first (output layer)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E8755-B131-4CA6-9624-1F97A26E1FDE}"/>
              </a:ext>
            </a:extLst>
          </p:cNvPr>
          <p:cNvSpPr txBox="1"/>
          <p:nvPr/>
        </p:nvSpPr>
        <p:spPr>
          <a:xfrm>
            <a:off x="550025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Front (input) of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7A30A-31DF-47C5-92F0-DBD450A5BE86}"/>
              </a:ext>
            </a:extLst>
          </p:cNvPr>
          <p:cNvSpPr txBox="1"/>
          <p:nvPr/>
        </p:nvSpPr>
        <p:spPr>
          <a:xfrm>
            <a:off x="218923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Back (output) of network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947808-2D0E-477D-8A49-2317211860BD}"/>
              </a:ext>
            </a:extLst>
          </p:cNvPr>
          <p:cNvCxnSpPr/>
          <p:nvPr/>
        </p:nvCxnSpPr>
        <p:spPr>
          <a:xfrm flipH="1">
            <a:off x="3077869" y="3955473"/>
            <a:ext cx="926094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0D20AE-193C-4EA7-90AD-423B7058DE96}"/>
              </a:ext>
            </a:extLst>
          </p:cNvPr>
          <p:cNvCxnSpPr>
            <a:cxnSpLocks/>
          </p:cNvCxnSpPr>
          <p:nvPr/>
        </p:nvCxnSpPr>
        <p:spPr>
          <a:xfrm>
            <a:off x="5728623" y="3962401"/>
            <a:ext cx="1018310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2E7951-4E39-4831-8EC0-68778320DEBD}"/>
              </a:ext>
            </a:extLst>
          </p:cNvPr>
          <p:cNvSpPr txBox="1"/>
          <p:nvPr/>
        </p:nvSpPr>
        <p:spPr>
          <a:xfrm>
            <a:off x="880689" y="3210073"/>
            <a:ext cx="2183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Jacobians (matrix shape)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A66937-EFEB-484C-ABDC-FC731D8436B7}"/>
              </a:ext>
            </a:extLst>
          </p:cNvPr>
          <p:cNvCxnSpPr>
            <a:cxnSpLocks/>
          </p:cNvCxnSpPr>
          <p:nvPr/>
        </p:nvCxnSpPr>
        <p:spPr>
          <a:xfrm flipH="1">
            <a:off x="3022864" y="3014444"/>
            <a:ext cx="523688" cy="250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C56F04-1C5D-40A3-A15B-04C9B150D6ED}"/>
              </a:ext>
            </a:extLst>
          </p:cNvPr>
          <p:cNvCxnSpPr>
            <a:cxnSpLocks/>
          </p:cNvCxnSpPr>
          <p:nvPr/>
        </p:nvCxnSpPr>
        <p:spPr>
          <a:xfrm flipH="1">
            <a:off x="3052858" y="3132856"/>
            <a:ext cx="1061942" cy="187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F0B028-1AC8-422E-8464-4F916234A241}"/>
              </a:ext>
            </a:extLst>
          </p:cNvPr>
          <p:cNvCxnSpPr>
            <a:cxnSpLocks/>
          </p:cNvCxnSpPr>
          <p:nvPr/>
        </p:nvCxnSpPr>
        <p:spPr>
          <a:xfrm flipH="1">
            <a:off x="3064300" y="3199053"/>
            <a:ext cx="2119038" cy="184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14AEC3-24AD-420C-949A-AB9049E38C1C}"/>
              </a:ext>
            </a:extLst>
          </p:cNvPr>
          <p:cNvCxnSpPr>
            <a:cxnSpLocks/>
          </p:cNvCxnSpPr>
          <p:nvPr/>
        </p:nvCxnSpPr>
        <p:spPr>
          <a:xfrm flipH="1">
            <a:off x="3064300" y="3353597"/>
            <a:ext cx="2945111" cy="96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30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Reason 1: Efficiency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Output Jacobian is always a row vector. Matrix-vector multiply is much less expensive than matrix-matrix multiply. </a:t>
                </a: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   ∗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∗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43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4A034-CC40-4997-8038-0DF948C11E1A}"/>
              </a:ext>
            </a:extLst>
          </p:cNvPr>
          <p:cNvSpPr/>
          <p:nvPr/>
        </p:nvSpPr>
        <p:spPr>
          <a:xfrm>
            <a:off x="4065005" y="2915731"/>
            <a:ext cx="813532" cy="111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1BEB6-FE96-45E2-AF12-9F0458E4D5BF}"/>
              </a:ext>
            </a:extLst>
          </p:cNvPr>
          <p:cNvSpPr/>
          <p:nvPr/>
        </p:nvSpPr>
        <p:spPr>
          <a:xfrm>
            <a:off x="5081160" y="2915731"/>
            <a:ext cx="623451" cy="901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CE0DD-DFBA-4ED8-AC37-65305EC7D3FF}"/>
              </a:ext>
            </a:extLst>
          </p:cNvPr>
          <p:cNvSpPr/>
          <p:nvPr/>
        </p:nvSpPr>
        <p:spPr>
          <a:xfrm>
            <a:off x="5907234" y="2915731"/>
            <a:ext cx="861980" cy="540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B8C371D-59B1-4B41-96FA-8E0F366939E3}"/>
              </a:ext>
            </a:extLst>
          </p:cNvPr>
          <p:cNvSpPr/>
          <p:nvPr/>
        </p:nvSpPr>
        <p:spPr>
          <a:xfrm rot="5400000">
            <a:off x="4772363" y="1697733"/>
            <a:ext cx="314944" cy="1549552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0AC7-E761-4007-8664-C38E5B863912}"/>
              </a:ext>
            </a:extLst>
          </p:cNvPr>
          <p:cNvSpPr txBox="1"/>
          <p:nvPr/>
        </p:nvSpPr>
        <p:spPr>
          <a:xfrm>
            <a:off x="4572000" y="2007260"/>
            <a:ext cx="97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 next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848D1-FA35-41AB-A22D-795A10E9C236}"/>
              </a:ext>
            </a:extLst>
          </p:cNvPr>
          <p:cNvSpPr txBox="1"/>
          <p:nvPr/>
        </p:nvSpPr>
        <p:spPr>
          <a:xfrm>
            <a:off x="550025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Front (input) of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09101F-FBA9-43CC-B051-6EEC73588913}"/>
              </a:ext>
            </a:extLst>
          </p:cNvPr>
          <p:cNvSpPr txBox="1"/>
          <p:nvPr/>
        </p:nvSpPr>
        <p:spPr>
          <a:xfrm>
            <a:off x="218923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Back (output) of network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E64547-0E9A-4319-A181-E4539E10907D}"/>
              </a:ext>
            </a:extLst>
          </p:cNvPr>
          <p:cNvCxnSpPr/>
          <p:nvPr/>
        </p:nvCxnSpPr>
        <p:spPr>
          <a:xfrm flipH="1">
            <a:off x="3077869" y="3955473"/>
            <a:ext cx="926094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6A3543-59A1-4CDD-B51D-8F7528E9B895}"/>
              </a:ext>
            </a:extLst>
          </p:cNvPr>
          <p:cNvCxnSpPr>
            <a:cxnSpLocks/>
          </p:cNvCxnSpPr>
          <p:nvPr/>
        </p:nvCxnSpPr>
        <p:spPr>
          <a:xfrm>
            <a:off x="5728623" y="3962401"/>
            <a:ext cx="1018310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9EB4864-45A6-4AA4-91C1-E958F8EBC73A}"/>
              </a:ext>
            </a:extLst>
          </p:cNvPr>
          <p:cNvSpPr txBox="1"/>
          <p:nvPr/>
        </p:nvSpPr>
        <p:spPr>
          <a:xfrm>
            <a:off x="3781829" y="3027218"/>
            <a:ext cx="11095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 of</a:t>
            </a:r>
            <a:br>
              <a:rPr lang="en-US" dirty="0"/>
            </a:br>
            <a:r>
              <a:rPr lang="en-US" dirty="0"/>
              <a:t>matrices to </a:t>
            </a:r>
            <a:br>
              <a:rPr lang="en-US" dirty="0"/>
            </a:br>
            <a:r>
              <a:rPr lang="en-US" dirty="0"/>
              <a:t>my left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9D6C8C-72DA-4627-B2BC-CCD2D29C1B79}"/>
              </a:ext>
            </a:extLst>
          </p:cNvPr>
          <p:cNvCxnSpPr>
            <a:cxnSpLocks/>
          </p:cNvCxnSpPr>
          <p:nvPr/>
        </p:nvCxnSpPr>
        <p:spPr>
          <a:xfrm flipH="1">
            <a:off x="4155059" y="2971800"/>
            <a:ext cx="216050" cy="1246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2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Reason 1: Efficiency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Output Jacobian is always a row vector. Matrix-vector multiply is much less expensive than matrix-matrix multiply. </a:t>
                </a: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   ∗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∗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44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1BEB6-FE96-45E2-AF12-9F0458E4D5BF}"/>
              </a:ext>
            </a:extLst>
          </p:cNvPr>
          <p:cNvSpPr/>
          <p:nvPr/>
        </p:nvSpPr>
        <p:spPr>
          <a:xfrm>
            <a:off x="5081160" y="2915731"/>
            <a:ext cx="623451" cy="111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CE0DD-DFBA-4ED8-AC37-65305EC7D3FF}"/>
              </a:ext>
            </a:extLst>
          </p:cNvPr>
          <p:cNvSpPr/>
          <p:nvPr/>
        </p:nvSpPr>
        <p:spPr>
          <a:xfrm>
            <a:off x="5907234" y="2915731"/>
            <a:ext cx="861980" cy="540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B8C371D-59B1-4B41-96FA-8E0F366939E3}"/>
              </a:ext>
            </a:extLst>
          </p:cNvPr>
          <p:cNvSpPr/>
          <p:nvPr/>
        </p:nvSpPr>
        <p:spPr>
          <a:xfrm rot="5400000">
            <a:off x="5741759" y="1620164"/>
            <a:ext cx="307777" cy="1633757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0AC7-E761-4007-8664-C38E5B863912}"/>
              </a:ext>
            </a:extLst>
          </p:cNvPr>
          <p:cNvSpPr txBox="1"/>
          <p:nvPr/>
        </p:nvSpPr>
        <p:spPr>
          <a:xfrm>
            <a:off x="5493327" y="1995755"/>
            <a:ext cx="97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 next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7276A-2FC7-449D-8316-B8AA1B4D60C6}"/>
              </a:ext>
            </a:extLst>
          </p:cNvPr>
          <p:cNvSpPr txBox="1"/>
          <p:nvPr/>
        </p:nvSpPr>
        <p:spPr>
          <a:xfrm>
            <a:off x="550025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Front (input) of network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B71B1-6CC6-4E20-8C67-ACD1737A6926}"/>
              </a:ext>
            </a:extLst>
          </p:cNvPr>
          <p:cNvSpPr txBox="1"/>
          <p:nvPr/>
        </p:nvSpPr>
        <p:spPr>
          <a:xfrm>
            <a:off x="218923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Back (output) of network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4CD048-0250-4662-8F5B-A6D89E41EAA5}"/>
              </a:ext>
            </a:extLst>
          </p:cNvPr>
          <p:cNvCxnSpPr/>
          <p:nvPr/>
        </p:nvCxnSpPr>
        <p:spPr>
          <a:xfrm flipH="1">
            <a:off x="3077869" y="3955473"/>
            <a:ext cx="926094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45A31A-DABD-4E70-BCC9-C9463B48487B}"/>
              </a:ext>
            </a:extLst>
          </p:cNvPr>
          <p:cNvCxnSpPr>
            <a:cxnSpLocks/>
          </p:cNvCxnSpPr>
          <p:nvPr/>
        </p:nvCxnSpPr>
        <p:spPr>
          <a:xfrm>
            <a:off x="5728623" y="3962401"/>
            <a:ext cx="1018310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0F19FB-1FC0-4064-AF45-D37FDDDED4FD}"/>
              </a:ext>
            </a:extLst>
          </p:cNvPr>
          <p:cNvSpPr txBox="1"/>
          <p:nvPr/>
        </p:nvSpPr>
        <p:spPr>
          <a:xfrm>
            <a:off x="4645235" y="3004208"/>
            <a:ext cx="11095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 of</a:t>
            </a:r>
            <a:br>
              <a:rPr lang="en-US" dirty="0"/>
            </a:br>
            <a:r>
              <a:rPr lang="en-US" dirty="0"/>
              <a:t>matrices to </a:t>
            </a:r>
            <a:br>
              <a:rPr lang="en-US" dirty="0"/>
            </a:br>
            <a:r>
              <a:rPr lang="en-US" dirty="0"/>
              <a:t>my left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ABE28E-E1C4-429C-8D00-C4204180F9C9}"/>
              </a:ext>
            </a:extLst>
          </p:cNvPr>
          <p:cNvCxnSpPr>
            <a:cxnSpLocks/>
          </p:cNvCxnSpPr>
          <p:nvPr/>
        </p:nvCxnSpPr>
        <p:spPr>
          <a:xfrm flipH="1">
            <a:off x="5176835" y="2961333"/>
            <a:ext cx="216050" cy="1246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653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Reason 1: Efficiency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Output Jacobian is always a row vector. Matrix-vector multiply is much less expensive than matrix-matrix multiply. </a:t>
                </a: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   ∗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∗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45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CE0DD-DFBA-4ED8-AC37-65305EC7D3FF}"/>
              </a:ext>
            </a:extLst>
          </p:cNvPr>
          <p:cNvSpPr/>
          <p:nvPr/>
        </p:nvSpPr>
        <p:spPr>
          <a:xfrm>
            <a:off x="5907234" y="2915731"/>
            <a:ext cx="861980" cy="118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B8C371D-59B1-4B41-96FA-8E0F366939E3}"/>
              </a:ext>
            </a:extLst>
          </p:cNvPr>
          <p:cNvSpPr/>
          <p:nvPr/>
        </p:nvSpPr>
        <p:spPr>
          <a:xfrm rot="5400000">
            <a:off x="6127646" y="2006052"/>
            <a:ext cx="307777" cy="861981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0AC7-E761-4007-8664-C38E5B863912}"/>
              </a:ext>
            </a:extLst>
          </p:cNvPr>
          <p:cNvSpPr txBox="1"/>
          <p:nvPr/>
        </p:nvSpPr>
        <p:spPr>
          <a:xfrm>
            <a:off x="5271424" y="175993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Final result, without any matrix-matrix multiplies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B5CDC-CEBB-4A5E-A11D-34E7F82FB5D0}"/>
              </a:ext>
            </a:extLst>
          </p:cNvPr>
          <p:cNvSpPr txBox="1"/>
          <p:nvPr/>
        </p:nvSpPr>
        <p:spPr>
          <a:xfrm>
            <a:off x="550025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Front (input) of 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16ECB-37D4-4D33-938A-1E4F58F4848A}"/>
              </a:ext>
            </a:extLst>
          </p:cNvPr>
          <p:cNvSpPr txBox="1"/>
          <p:nvPr/>
        </p:nvSpPr>
        <p:spPr>
          <a:xfrm>
            <a:off x="218923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Back (output) of network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AE6428-075A-4996-A91B-4264449DF4C0}"/>
              </a:ext>
            </a:extLst>
          </p:cNvPr>
          <p:cNvCxnSpPr/>
          <p:nvPr/>
        </p:nvCxnSpPr>
        <p:spPr>
          <a:xfrm flipH="1">
            <a:off x="3077869" y="3955473"/>
            <a:ext cx="926094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0F976E-E541-412A-BC57-6FF09E951CD9}"/>
              </a:ext>
            </a:extLst>
          </p:cNvPr>
          <p:cNvCxnSpPr>
            <a:cxnSpLocks/>
          </p:cNvCxnSpPr>
          <p:nvPr/>
        </p:nvCxnSpPr>
        <p:spPr>
          <a:xfrm>
            <a:off x="5728623" y="3962401"/>
            <a:ext cx="1018310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6721C2-4C96-4912-8C28-65D228E2689F}"/>
              </a:ext>
            </a:extLst>
          </p:cNvPr>
          <p:cNvSpPr txBox="1"/>
          <p:nvPr/>
        </p:nvSpPr>
        <p:spPr>
          <a:xfrm>
            <a:off x="5783423" y="3143502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 of</a:t>
            </a:r>
            <a:br>
              <a:rPr lang="en-US" dirty="0"/>
            </a:br>
            <a:r>
              <a:rPr lang="en-US" dirty="0"/>
              <a:t>all matrices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60D6D9-8692-4B64-8AFE-DA751A445C6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328605" y="2993600"/>
            <a:ext cx="0" cy="1499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89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For-propagation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Reason 1: Efficiency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By comparison, we could invent “for-propagation”: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br>
                  <a:rPr lang="en-US" b="0" dirty="0"/>
                </a:br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   ∗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∗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46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AE32C0-3090-4CAA-936F-E5458B02681B}"/>
              </a:ext>
            </a:extLst>
          </p:cNvPr>
          <p:cNvSpPr/>
          <p:nvPr/>
        </p:nvSpPr>
        <p:spPr>
          <a:xfrm>
            <a:off x="3185660" y="2915731"/>
            <a:ext cx="716549" cy="118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4A034-CC40-4997-8038-0DF948C11E1A}"/>
              </a:ext>
            </a:extLst>
          </p:cNvPr>
          <p:cNvSpPr/>
          <p:nvPr/>
        </p:nvSpPr>
        <p:spPr>
          <a:xfrm>
            <a:off x="4065005" y="2915731"/>
            <a:ext cx="813532" cy="644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1BEB6-FE96-45E2-AF12-9F0458E4D5BF}"/>
              </a:ext>
            </a:extLst>
          </p:cNvPr>
          <p:cNvSpPr/>
          <p:nvPr/>
        </p:nvSpPr>
        <p:spPr>
          <a:xfrm>
            <a:off x="5081160" y="2915731"/>
            <a:ext cx="623451" cy="901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CE0DD-DFBA-4ED8-AC37-65305EC7D3FF}"/>
              </a:ext>
            </a:extLst>
          </p:cNvPr>
          <p:cNvSpPr/>
          <p:nvPr/>
        </p:nvSpPr>
        <p:spPr>
          <a:xfrm>
            <a:off x="5907234" y="2915731"/>
            <a:ext cx="861980" cy="540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B8C371D-59B1-4B41-96FA-8E0F366939E3}"/>
              </a:ext>
            </a:extLst>
          </p:cNvPr>
          <p:cNvSpPr/>
          <p:nvPr/>
        </p:nvSpPr>
        <p:spPr>
          <a:xfrm rot="5400000">
            <a:off x="5772387" y="1616390"/>
            <a:ext cx="307779" cy="164131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0AC7-E761-4007-8664-C38E5B863912}"/>
              </a:ext>
            </a:extLst>
          </p:cNvPr>
          <p:cNvSpPr txBox="1"/>
          <p:nvPr/>
        </p:nvSpPr>
        <p:spPr>
          <a:xfrm>
            <a:off x="5500255" y="1999692"/>
            <a:ext cx="101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 first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E8755-B131-4CA6-9624-1F97A26E1FDE}"/>
              </a:ext>
            </a:extLst>
          </p:cNvPr>
          <p:cNvSpPr txBox="1"/>
          <p:nvPr/>
        </p:nvSpPr>
        <p:spPr>
          <a:xfrm>
            <a:off x="550025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Front (input) of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7A30A-31DF-47C5-92F0-DBD450A5BE86}"/>
              </a:ext>
            </a:extLst>
          </p:cNvPr>
          <p:cNvSpPr txBox="1"/>
          <p:nvPr/>
        </p:nvSpPr>
        <p:spPr>
          <a:xfrm>
            <a:off x="218923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Back (output) of network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947808-2D0E-477D-8A49-2317211860BD}"/>
              </a:ext>
            </a:extLst>
          </p:cNvPr>
          <p:cNvCxnSpPr/>
          <p:nvPr/>
        </p:nvCxnSpPr>
        <p:spPr>
          <a:xfrm flipH="1">
            <a:off x="3077869" y="3955473"/>
            <a:ext cx="926094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0D20AE-193C-4EA7-90AD-423B7058DE96}"/>
              </a:ext>
            </a:extLst>
          </p:cNvPr>
          <p:cNvCxnSpPr>
            <a:cxnSpLocks/>
          </p:cNvCxnSpPr>
          <p:nvPr/>
        </p:nvCxnSpPr>
        <p:spPr>
          <a:xfrm>
            <a:off x="5728623" y="3962401"/>
            <a:ext cx="1018310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515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For-propagation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Reason 1: Efficiency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We could invent “for-propagation”: Oops, cost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the first multiply and we still have another matrix-matrix multiply to do.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A good invention for the wastebasket…</a:t>
                </a:r>
                <a:br>
                  <a:rPr lang="en-US" b="0" dirty="0">
                    <a:solidFill>
                      <a:schemeClr val="tx1"/>
                    </a:solidFill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   ∗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∗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∗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47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AE32C0-3090-4CAA-936F-E5458B02681B}"/>
              </a:ext>
            </a:extLst>
          </p:cNvPr>
          <p:cNvSpPr/>
          <p:nvPr/>
        </p:nvSpPr>
        <p:spPr>
          <a:xfrm>
            <a:off x="3185660" y="2915731"/>
            <a:ext cx="716549" cy="118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4A034-CC40-4997-8038-0DF948C11E1A}"/>
              </a:ext>
            </a:extLst>
          </p:cNvPr>
          <p:cNvSpPr/>
          <p:nvPr/>
        </p:nvSpPr>
        <p:spPr>
          <a:xfrm>
            <a:off x="4065005" y="2915731"/>
            <a:ext cx="813532" cy="644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1BEB6-FE96-45E2-AF12-9F0458E4D5BF}"/>
              </a:ext>
            </a:extLst>
          </p:cNvPr>
          <p:cNvSpPr/>
          <p:nvPr/>
        </p:nvSpPr>
        <p:spPr>
          <a:xfrm>
            <a:off x="5081160" y="2915731"/>
            <a:ext cx="917858" cy="901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B8C371D-59B1-4B41-96FA-8E0F366939E3}"/>
              </a:ext>
            </a:extLst>
          </p:cNvPr>
          <p:cNvSpPr/>
          <p:nvPr/>
        </p:nvSpPr>
        <p:spPr>
          <a:xfrm rot="5400000">
            <a:off x="5772387" y="1616390"/>
            <a:ext cx="307779" cy="164131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0AC7-E761-4007-8664-C38E5B863912}"/>
              </a:ext>
            </a:extLst>
          </p:cNvPr>
          <p:cNvSpPr txBox="1"/>
          <p:nvPr/>
        </p:nvSpPr>
        <p:spPr>
          <a:xfrm>
            <a:off x="5500255" y="1999692"/>
            <a:ext cx="101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 first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E8755-B131-4CA6-9624-1F97A26E1FDE}"/>
              </a:ext>
            </a:extLst>
          </p:cNvPr>
          <p:cNvSpPr txBox="1"/>
          <p:nvPr/>
        </p:nvSpPr>
        <p:spPr>
          <a:xfrm>
            <a:off x="550025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Front (input) of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7A30A-31DF-47C5-92F0-DBD450A5BE86}"/>
              </a:ext>
            </a:extLst>
          </p:cNvPr>
          <p:cNvSpPr txBox="1"/>
          <p:nvPr/>
        </p:nvSpPr>
        <p:spPr>
          <a:xfrm>
            <a:off x="2189234" y="4091976"/>
            <a:ext cx="22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Back (output) of network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947808-2D0E-477D-8A49-2317211860BD}"/>
              </a:ext>
            </a:extLst>
          </p:cNvPr>
          <p:cNvCxnSpPr/>
          <p:nvPr/>
        </p:nvCxnSpPr>
        <p:spPr>
          <a:xfrm flipH="1">
            <a:off x="3077869" y="3955473"/>
            <a:ext cx="926094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0D20AE-193C-4EA7-90AD-423B7058DE96}"/>
              </a:ext>
            </a:extLst>
          </p:cNvPr>
          <p:cNvCxnSpPr>
            <a:cxnSpLocks/>
          </p:cNvCxnSpPr>
          <p:nvPr/>
        </p:nvCxnSpPr>
        <p:spPr>
          <a:xfrm>
            <a:off x="5728623" y="3962401"/>
            <a:ext cx="1018310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F89EE36-E328-45EB-BFD3-1DAB2922EE6E}"/>
              </a:ext>
            </a:extLst>
          </p:cNvPr>
          <p:cNvSpPr txBox="1"/>
          <p:nvPr/>
        </p:nvSpPr>
        <p:spPr>
          <a:xfrm>
            <a:off x="6093035" y="3089674"/>
            <a:ext cx="1109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 of</a:t>
            </a:r>
            <a:br>
              <a:rPr lang="en-US" dirty="0"/>
            </a:br>
            <a:r>
              <a:rPr lang="en-US" dirty="0"/>
              <a:t>matrices to </a:t>
            </a:r>
            <a:br>
              <a:rPr lang="en-US" dirty="0"/>
            </a:br>
            <a:r>
              <a:rPr lang="en-US" dirty="0"/>
              <a:t>my right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4DC31D-936D-47BD-9072-270F1757F322}"/>
              </a:ext>
            </a:extLst>
          </p:cNvPr>
          <p:cNvCxnSpPr>
            <a:cxnSpLocks/>
          </p:cNvCxnSpPr>
          <p:nvPr/>
        </p:nvCxnSpPr>
        <p:spPr>
          <a:xfrm>
            <a:off x="5745092" y="3021493"/>
            <a:ext cx="860912" cy="127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92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626117"/>
            <a:ext cx="8610600" cy="4231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/>
              <a:t>Reason 2 to use backpropagation: </a:t>
            </a:r>
            <a:r>
              <a:rPr lang="en-US" dirty="0"/>
              <a:t>Common subexpressions.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Let’s build a real neural network (</a:t>
            </a:r>
            <a:r>
              <a:rPr lang="en-US" dirty="0" err="1"/>
              <a:t>Tensorflow</a:t>
            </a:r>
            <a:r>
              <a:rPr lang="en-US" dirty="0"/>
              <a:t> style):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48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C47FD-09FD-4D62-944E-444D450DB21B}"/>
              </a:ext>
            </a:extLst>
          </p:cNvPr>
          <p:cNvSpPr/>
          <p:nvPr/>
        </p:nvSpPr>
        <p:spPr>
          <a:xfrm>
            <a:off x="1227726" y="2715554"/>
            <a:ext cx="109142" cy="1086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/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B1C4973-8F49-4899-AB3B-4B3FDCDE82E9}"/>
              </a:ext>
            </a:extLst>
          </p:cNvPr>
          <p:cNvSpPr/>
          <p:nvPr/>
        </p:nvSpPr>
        <p:spPr>
          <a:xfrm>
            <a:off x="2900063" y="2866360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8849316E-FECD-4135-90F8-212901DDB9D4}"/>
              </a:ext>
            </a:extLst>
          </p:cNvPr>
          <p:cNvSpPr/>
          <p:nvPr/>
        </p:nvSpPr>
        <p:spPr>
          <a:xfrm rot="5400000">
            <a:off x="1630303" y="2818235"/>
            <a:ext cx="108644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6F162-DA41-4235-8D3B-62CB681B301E}"/>
              </a:ext>
            </a:extLst>
          </p:cNvPr>
          <p:cNvSpPr/>
          <p:nvPr/>
        </p:nvSpPr>
        <p:spPr>
          <a:xfrm>
            <a:off x="3281668" y="2866359"/>
            <a:ext cx="781881" cy="784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EF44C-4150-49AA-BDD8-D24FE33134AE}"/>
              </a:ext>
            </a:extLst>
          </p:cNvPr>
          <p:cNvSpPr/>
          <p:nvPr/>
        </p:nvSpPr>
        <p:spPr>
          <a:xfrm>
            <a:off x="4307596" y="2866359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ED0E9EB0-6F50-4AE2-8B75-2D75CDD34AF5}"/>
              </a:ext>
            </a:extLst>
          </p:cNvPr>
          <p:cNvSpPr/>
          <p:nvPr/>
        </p:nvSpPr>
        <p:spPr>
          <a:xfrm rot="5400000">
            <a:off x="4714191" y="2818235"/>
            <a:ext cx="78483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/>
              <p:nvPr/>
            </p:nvSpPr>
            <p:spPr>
              <a:xfrm>
                <a:off x="4766749" y="1718867"/>
                <a:ext cx="679716" cy="58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49" y="1718867"/>
                <a:ext cx="679716" cy="583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B5A9DC-0D47-4438-8911-1139DF706D19}"/>
              </a:ext>
            </a:extLst>
          </p:cNvPr>
          <p:cNvCxnSpPr>
            <a:stCxn id="16" idx="3"/>
            <a:endCxn id="2" idx="2"/>
          </p:cNvCxnSpPr>
          <p:nvPr/>
        </p:nvCxnSpPr>
        <p:spPr>
          <a:xfrm>
            <a:off x="1336868" y="3258776"/>
            <a:ext cx="3961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A515DD-3FE7-4D9C-8381-AE9A0952082D}"/>
              </a:ext>
            </a:extLst>
          </p:cNvPr>
          <p:cNvCxnSpPr>
            <a:cxnSpLocks/>
            <a:stCxn id="17" idx="2"/>
            <a:endCxn id="2" idx="1"/>
          </p:cNvCxnSpPr>
          <p:nvPr/>
        </p:nvCxnSpPr>
        <p:spPr>
          <a:xfrm>
            <a:off x="2173524" y="2351753"/>
            <a:ext cx="0" cy="43722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42261-1F68-45C2-AE04-963918ADF50C}"/>
              </a:ext>
            </a:extLst>
          </p:cNvPr>
          <p:cNvCxnSpPr>
            <a:cxnSpLocks/>
            <a:stCxn id="2" idx="0"/>
            <a:endCxn id="18" idx="1"/>
          </p:cNvCxnSpPr>
          <p:nvPr/>
        </p:nvCxnSpPr>
        <p:spPr>
          <a:xfrm>
            <a:off x="2614065" y="3258776"/>
            <a:ext cx="285998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E42DFC-4762-4202-8DEC-D5F7EBC26C6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063549" y="3258774"/>
            <a:ext cx="244047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733308-12B9-4E65-97F7-DFA3982097C8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3010180" y="3258775"/>
            <a:ext cx="271488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815691-D629-4B2A-AEF4-9643D5A013A8}"/>
              </a:ext>
            </a:extLst>
          </p:cNvPr>
          <p:cNvCxnSpPr>
            <a:cxnSpLocks/>
            <a:stCxn id="20" idx="3"/>
            <a:endCxn id="21" idx="2"/>
          </p:cNvCxnSpPr>
          <p:nvPr/>
        </p:nvCxnSpPr>
        <p:spPr>
          <a:xfrm>
            <a:off x="4417713" y="3258775"/>
            <a:ext cx="248354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90BCF0F-2BDF-4B97-A194-2F4785C8F2E7}"/>
              </a:ext>
            </a:extLst>
          </p:cNvPr>
          <p:cNvSpPr/>
          <p:nvPr/>
        </p:nvSpPr>
        <p:spPr>
          <a:xfrm>
            <a:off x="5807487" y="3001969"/>
            <a:ext cx="8892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014EE5-1D3D-490E-A282-77BE39571504}"/>
              </a:ext>
            </a:extLst>
          </p:cNvPr>
          <p:cNvCxnSpPr>
            <a:cxnSpLocks/>
            <a:stCxn id="21" idx="0"/>
            <a:endCxn id="42" idx="1"/>
          </p:cNvCxnSpPr>
          <p:nvPr/>
        </p:nvCxnSpPr>
        <p:spPr>
          <a:xfrm flipV="1">
            <a:off x="5547148" y="3258774"/>
            <a:ext cx="260339" cy="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778E90-00FC-4220-B502-FEBFC78444D0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5896409" y="3258774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13D864D-FC4B-4925-85A0-20E89E554376}"/>
              </a:ext>
            </a:extLst>
          </p:cNvPr>
          <p:cNvCxnSpPr>
            <a:cxnSpLocks/>
            <a:stCxn id="22" idx="2"/>
            <a:endCxn id="21" idx="1"/>
          </p:cNvCxnSpPr>
          <p:nvPr/>
        </p:nvCxnSpPr>
        <p:spPr>
          <a:xfrm>
            <a:off x="5106607" y="2302330"/>
            <a:ext cx="0" cy="62943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apezoid 56">
            <a:extLst>
              <a:ext uri="{FF2B5EF4-FFF2-40B4-BE49-F238E27FC236}">
                <a16:creationId xmlns:a16="http://schemas.microsoft.com/office/drawing/2014/main" id="{66C72DCB-ECB6-49F6-88E1-2F3F137D2A95}"/>
              </a:ext>
            </a:extLst>
          </p:cNvPr>
          <p:cNvSpPr/>
          <p:nvPr/>
        </p:nvSpPr>
        <p:spPr>
          <a:xfrm rot="5400000">
            <a:off x="6366084" y="3040975"/>
            <a:ext cx="784832" cy="881081"/>
          </a:xfrm>
          <a:prstGeom prst="trapezoid">
            <a:avLst>
              <a:gd name="adj" fmla="val 47327"/>
            </a:avLst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B893322-F542-4405-A6DF-57A84BA8AFFB}"/>
              </a:ext>
            </a:extLst>
          </p:cNvPr>
          <p:cNvSpPr/>
          <p:nvPr/>
        </p:nvSpPr>
        <p:spPr>
          <a:xfrm>
            <a:off x="1227726" y="4195245"/>
            <a:ext cx="10914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CE94861-65BC-4CFF-807C-A9560868B9B0}"/>
              </a:ext>
            </a:extLst>
          </p:cNvPr>
          <p:cNvSpPr/>
          <p:nvPr/>
        </p:nvSpPr>
        <p:spPr>
          <a:xfrm>
            <a:off x="1329464" y="3709447"/>
            <a:ext cx="4982925" cy="733000"/>
          </a:xfrm>
          <a:custGeom>
            <a:avLst/>
            <a:gdLst>
              <a:gd name="connsiteX0" fmla="*/ 0 w 4982925"/>
              <a:gd name="connsiteY0" fmla="*/ 733000 h 733000"/>
              <a:gd name="connsiteX1" fmla="*/ 3898232 w 4982925"/>
              <a:gd name="connsiteY1" fmla="*/ 733000 h 733000"/>
              <a:gd name="connsiteX2" fmla="*/ 4435025 w 4982925"/>
              <a:gd name="connsiteY2" fmla="*/ 0 h 733000"/>
              <a:gd name="connsiteX3" fmla="*/ 4982925 w 4982925"/>
              <a:gd name="connsiteY3" fmla="*/ 3702 h 7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925" h="733000">
                <a:moveTo>
                  <a:pt x="0" y="733000"/>
                </a:moveTo>
                <a:lnTo>
                  <a:pt x="3898232" y="733000"/>
                </a:lnTo>
                <a:lnTo>
                  <a:pt x="4435025" y="0"/>
                </a:lnTo>
                <a:lnTo>
                  <a:pt x="4982925" y="3702"/>
                </a:lnTo>
              </a:path>
            </a:pathLst>
          </a:custGeom>
          <a:noFill/>
          <a:ln w="1905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/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/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/>
              <p:nvPr/>
            </p:nvSpPr>
            <p:spPr>
              <a:xfrm>
                <a:off x="5682735" y="2651873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735" y="2651873"/>
                <a:ext cx="338426" cy="307777"/>
              </a:xfrm>
              <a:prstGeom prst="rect">
                <a:avLst/>
              </a:prstGeom>
              <a:blipFill>
                <a:blip r:embed="rId7"/>
                <a:stretch>
                  <a:fillRect r="-5357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C867A63F-EE02-4B05-B967-D7FAF9F24556}"/>
              </a:ext>
            </a:extLst>
          </p:cNvPr>
          <p:cNvSpPr txBox="1"/>
          <p:nvPr/>
        </p:nvSpPr>
        <p:spPr>
          <a:xfrm>
            <a:off x="6319103" y="332202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/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blipFill>
                <a:blip r:embed="rId8"/>
                <a:stretch>
                  <a:fillRect l="-2308" t="-826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/>
              <p:nvPr/>
            </p:nvSpPr>
            <p:spPr>
              <a:xfrm>
                <a:off x="4645691" y="2873849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691" y="2873849"/>
                <a:ext cx="792205" cy="738664"/>
              </a:xfrm>
              <a:prstGeom prst="rect">
                <a:avLst/>
              </a:prstGeom>
              <a:blipFill>
                <a:blip r:embed="rId9"/>
                <a:stretch>
                  <a:fillRect l="-2308" t="-820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/>
              <p:nvPr/>
            </p:nvSpPr>
            <p:spPr>
              <a:xfrm>
                <a:off x="2761823" y="2471452"/>
                <a:ext cx="41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823" y="2471452"/>
                <a:ext cx="41235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/>
              <p:nvPr/>
            </p:nvSpPr>
            <p:spPr>
              <a:xfrm>
                <a:off x="4172721" y="2454050"/>
                <a:ext cx="416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21" y="2454050"/>
                <a:ext cx="41652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3F0887-7EA2-4FC9-851E-D6174C026102}"/>
              </a:ext>
            </a:extLst>
          </p:cNvPr>
          <p:cNvCxnSpPr>
            <a:cxnSpLocks/>
          </p:cNvCxnSpPr>
          <p:nvPr/>
        </p:nvCxnSpPr>
        <p:spPr>
          <a:xfrm>
            <a:off x="7199041" y="3475912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5E7E365-CADA-4F3D-A435-DB8BA44555D7}"/>
              </a:ext>
            </a:extLst>
          </p:cNvPr>
          <p:cNvSpPr txBox="1"/>
          <p:nvPr/>
        </p:nvSpPr>
        <p:spPr>
          <a:xfrm>
            <a:off x="3326906" y="2904723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B5B2EA6-7B3F-4743-BE65-B7CCEF85F27A}"/>
              </a:ext>
            </a:extLst>
          </p:cNvPr>
          <p:cNvGrpSpPr/>
          <p:nvPr/>
        </p:nvGrpSpPr>
        <p:grpSpPr>
          <a:xfrm>
            <a:off x="3431730" y="3288828"/>
            <a:ext cx="439995" cy="205971"/>
            <a:chOff x="3222392" y="3574793"/>
            <a:chExt cx="439995" cy="20597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6856A58-89CD-4565-AF06-5F505FB84EF4}"/>
                </a:ext>
              </a:extLst>
            </p:cNvPr>
            <p:cNvCxnSpPr/>
            <p:nvPr/>
          </p:nvCxnSpPr>
          <p:spPr>
            <a:xfrm>
              <a:off x="3222392" y="3774816"/>
              <a:ext cx="25647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2B552A-40BC-45CB-B83B-7A2DAFFA0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0235" y="3574793"/>
              <a:ext cx="182152" cy="2059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/>
              <p:nvPr/>
            </p:nvSpPr>
            <p:spPr>
              <a:xfrm>
                <a:off x="7135975" y="3036273"/>
                <a:ext cx="1341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975" y="3036273"/>
                <a:ext cx="1341329" cy="307777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276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626117"/>
            <a:ext cx="8610600" cy="4231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/>
              <a:t>Reason 2 to use backpropagation: </a:t>
            </a:r>
            <a:r>
              <a:rPr lang="en-US" dirty="0"/>
              <a:t>Common subexpressions.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Let’s build a real neural network (</a:t>
            </a:r>
            <a:r>
              <a:rPr lang="en-US" dirty="0" err="1"/>
              <a:t>Tensorflow</a:t>
            </a:r>
            <a:r>
              <a:rPr lang="en-US" dirty="0"/>
              <a:t> style):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49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C47FD-09FD-4D62-944E-444D450DB21B}"/>
              </a:ext>
            </a:extLst>
          </p:cNvPr>
          <p:cNvSpPr/>
          <p:nvPr/>
        </p:nvSpPr>
        <p:spPr>
          <a:xfrm>
            <a:off x="1227726" y="2715554"/>
            <a:ext cx="109142" cy="1086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/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B1C4973-8F49-4899-AB3B-4B3FDCDE82E9}"/>
              </a:ext>
            </a:extLst>
          </p:cNvPr>
          <p:cNvSpPr/>
          <p:nvPr/>
        </p:nvSpPr>
        <p:spPr>
          <a:xfrm>
            <a:off x="2900063" y="2866360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8849316E-FECD-4135-90F8-212901DDB9D4}"/>
              </a:ext>
            </a:extLst>
          </p:cNvPr>
          <p:cNvSpPr/>
          <p:nvPr/>
        </p:nvSpPr>
        <p:spPr>
          <a:xfrm rot="5400000">
            <a:off x="1630303" y="2818235"/>
            <a:ext cx="108644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6F162-DA41-4235-8D3B-62CB681B301E}"/>
              </a:ext>
            </a:extLst>
          </p:cNvPr>
          <p:cNvSpPr/>
          <p:nvPr/>
        </p:nvSpPr>
        <p:spPr>
          <a:xfrm>
            <a:off x="3281668" y="2866359"/>
            <a:ext cx="781881" cy="784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EF44C-4150-49AA-BDD8-D24FE33134AE}"/>
              </a:ext>
            </a:extLst>
          </p:cNvPr>
          <p:cNvSpPr/>
          <p:nvPr/>
        </p:nvSpPr>
        <p:spPr>
          <a:xfrm>
            <a:off x="4307596" y="2866359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ED0E9EB0-6F50-4AE2-8B75-2D75CDD34AF5}"/>
              </a:ext>
            </a:extLst>
          </p:cNvPr>
          <p:cNvSpPr/>
          <p:nvPr/>
        </p:nvSpPr>
        <p:spPr>
          <a:xfrm rot="5400000">
            <a:off x="4714191" y="2818235"/>
            <a:ext cx="78483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/>
              <p:nvPr/>
            </p:nvSpPr>
            <p:spPr>
              <a:xfrm>
                <a:off x="4766749" y="1718867"/>
                <a:ext cx="679716" cy="58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49" y="1718867"/>
                <a:ext cx="679716" cy="583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B5A9DC-0D47-4438-8911-1139DF706D19}"/>
              </a:ext>
            </a:extLst>
          </p:cNvPr>
          <p:cNvCxnSpPr>
            <a:stCxn id="16" idx="3"/>
            <a:endCxn id="2" idx="2"/>
          </p:cNvCxnSpPr>
          <p:nvPr/>
        </p:nvCxnSpPr>
        <p:spPr>
          <a:xfrm>
            <a:off x="1336868" y="3258776"/>
            <a:ext cx="3961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A515DD-3FE7-4D9C-8381-AE9A0952082D}"/>
              </a:ext>
            </a:extLst>
          </p:cNvPr>
          <p:cNvCxnSpPr>
            <a:cxnSpLocks/>
            <a:stCxn id="17" idx="2"/>
            <a:endCxn id="2" idx="1"/>
          </p:cNvCxnSpPr>
          <p:nvPr/>
        </p:nvCxnSpPr>
        <p:spPr>
          <a:xfrm>
            <a:off x="2173524" y="2351753"/>
            <a:ext cx="0" cy="43722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42261-1F68-45C2-AE04-963918ADF50C}"/>
              </a:ext>
            </a:extLst>
          </p:cNvPr>
          <p:cNvCxnSpPr>
            <a:cxnSpLocks/>
            <a:stCxn id="2" idx="0"/>
            <a:endCxn id="18" idx="1"/>
          </p:cNvCxnSpPr>
          <p:nvPr/>
        </p:nvCxnSpPr>
        <p:spPr>
          <a:xfrm>
            <a:off x="2614065" y="3258776"/>
            <a:ext cx="285998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E42DFC-4762-4202-8DEC-D5F7EBC26C6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063549" y="3258774"/>
            <a:ext cx="244047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733308-12B9-4E65-97F7-DFA3982097C8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3010180" y="3258775"/>
            <a:ext cx="271488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815691-D629-4B2A-AEF4-9643D5A013A8}"/>
              </a:ext>
            </a:extLst>
          </p:cNvPr>
          <p:cNvCxnSpPr>
            <a:cxnSpLocks/>
            <a:stCxn id="20" idx="3"/>
            <a:endCxn id="21" idx="2"/>
          </p:cNvCxnSpPr>
          <p:nvPr/>
        </p:nvCxnSpPr>
        <p:spPr>
          <a:xfrm>
            <a:off x="4417713" y="3258775"/>
            <a:ext cx="248354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90BCF0F-2BDF-4B97-A194-2F4785C8F2E7}"/>
              </a:ext>
            </a:extLst>
          </p:cNvPr>
          <p:cNvSpPr/>
          <p:nvPr/>
        </p:nvSpPr>
        <p:spPr>
          <a:xfrm>
            <a:off x="5807487" y="3001969"/>
            <a:ext cx="8892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014EE5-1D3D-490E-A282-77BE39571504}"/>
              </a:ext>
            </a:extLst>
          </p:cNvPr>
          <p:cNvCxnSpPr>
            <a:cxnSpLocks/>
            <a:stCxn id="21" idx="0"/>
            <a:endCxn id="42" idx="1"/>
          </p:cNvCxnSpPr>
          <p:nvPr/>
        </p:nvCxnSpPr>
        <p:spPr>
          <a:xfrm flipV="1">
            <a:off x="5547148" y="3258774"/>
            <a:ext cx="260339" cy="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778E90-00FC-4220-B502-FEBFC78444D0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5896409" y="3258774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13D864D-FC4B-4925-85A0-20E89E554376}"/>
              </a:ext>
            </a:extLst>
          </p:cNvPr>
          <p:cNvCxnSpPr>
            <a:cxnSpLocks/>
            <a:stCxn id="22" idx="2"/>
            <a:endCxn id="21" idx="1"/>
          </p:cNvCxnSpPr>
          <p:nvPr/>
        </p:nvCxnSpPr>
        <p:spPr>
          <a:xfrm>
            <a:off x="5106607" y="2302330"/>
            <a:ext cx="0" cy="62943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apezoid 56">
            <a:extLst>
              <a:ext uri="{FF2B5EF4-FFF2-40B4-BE49-F238E27FC236}">
                <a16:creationId xmlns:a16="http://schemas.microsoft.com/office/drawing/2014/main" id="{66C72DCB-ECB6-49F6-88E1-2F3F137D2A95}"/>
              </a:ext>
            </a:extLst>
          </p:cNvPr>
          <p:cNvSpPr/>
          <p:nvPr/>
        </p:nvSpPr>
        <p:spPr>
          <a:xfrm rot="5400000">
            <a:off x="6366084" y="3040975"/>
            <a:ext cx="784832" cy="881081"/>
          </a:xfrm>
          <a:prstGeom prst="trapezoid">
            <a:avLst>
              <a:gd name="adj" fmla="val 47327"/>
            </a:avLst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B893322-F542-4405-A6DF-57A84BA8AFFB}"/>
              </a:ext>
            </a:extLst>
          </p:cNvPr>
          <p:cNvSpPr/>
          <p:nvPr/>
        </p:nvSpPr>
        <p:spPr>
          <a:xfrm>
            <a:off x="1227726" y="4195245"/>
            <a:ext cx="10914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CE94861-65BC-4CFF-807C-A9560868B9B0}"/>
              </a:ext>
            </a:extLst>
          </p:cNvPr>
          <p:cNvSpPr/>
          <p:nvPr/>
        </p:nvSpPr>
        <p:spPr>
          <a:xfrm>
            <a:off x="1329464" y="3709447"/>
            <a:ext cx="4982925" cy="733000"/>
          </a:xfrm>
          <a:custGeom>
            <a:avLst/>
            <a:gdLst>
              <a:gd name="connsiteX0" fmla="*/ 0 w 4982925"/>
              <a:gd name="connsiteY0" fmla="*/ 733000 h 733000"/>
              <a:gd name="connsiteX1" fmla="*/ 3898232 w 4982925"/>
              <a:gd name="connsiteY1" fmla="*/ 733000 h 733000"/>
              <a:gd name="connsiteX2" fmla="*/ 4435025 w 4982925"/>
              <a:gd name="connsiteY2" fmla="*/ 0 h 733000"/>
              <a:gd name="connsiteX3" fmla="*/ 4982925 w 4982925"/>
              <a:gd name="connsiteY3" fmla="*/ 3702 h 7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925" h="733000">
                <a:moveTo>
                  <a:pt x="0" y="733000"/>
                </a:moveTo>
                <a:lnTo>
                  <a:pt x="3898232" y="733000"/>
                </a:lnTo>
                <a:lnTo>
                  <a:pt x="4435025" y="0"/>
                </a:lnTo>
                <a:lnTo>
                  <a:pt x="4982925" y="3702"/>
                </a:lnTo>
              </a:path>
            </a:pathLst>
          </a:custGeom>
          <a:noFill/>
          <a:ln w="1905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/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/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/>
              <p:nvPr/>
            </p:nvSpPr>
            <p:spPr>
              <a:xfrm>
                <a:off x="5682735" y="2651873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735" y="2651873"/>
                <a:ext cx="338426" cy="307777"/>
              </a:xfrm>
              <a:prstGeom prst="rect">
                <a:avLst/>
              </a:prstGeom>
              <a:blipFill>
                <a:blip r:embed="rId7"/>
                <a:stretch>
                  <a:fillRect r="-5357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C867A63F-EE02-4B05-B967-D7FAF9F24556}"/>
              </a:ext>
            </a:extLst>
          </p:cNvPr>
          <p:cNvSpPr txBox="1"/>
          <p:nvPr/>
        </p:nvSpPr>
        <p:spPr>
          <a:xfrm>
            <a:off x="6319103" y="332202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/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blipFill>
                <a:blip r:embed="rId8"/>
                <a:stretch>
                  <a:fillRect l="-2308" t="-826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/>
              <p:nvPr/>
            </p:nvSpPr>
            <p:spPr>
              <a:xfrm>
                <a:off x="4645691" y="2873849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691" y="2873849"/>
                <a:ext cx="792205" cy="738664"/>
              </a:xfrm>
              <a:prstGeom prst="rect">
                <a:avLst/>
              </a:prstGeom>
              <a:blipFill>
                <a:blip r:embed="rId9"/>
                <a:stretch>
                  <a:fillRect l="-2308" t="-820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/>
              <p:nvPr/>
            </p:nvSpPr>
            <p:spPr>
              <a:xfrm>
                <a:off x="2761823" y="2471452"/>
                <a:ext cx="41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823" y="2471452"/>
                <a:ext cx="41235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/>
              <p:nvPr/>
            </p:nvSpPr>
            <p:spPr>
              <a:xfrm>
                <a:off x="4172721" y="2454050"/>
                <a:ext cx="416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21" y="2454050"/>
                <a:ext cx="41652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3F0887-7EA2-4FC9-851E-D6174C026102}"/>
              </a:ext>
            </a:extLst>
          </p:cNvPr>
          <p:cNvCxnSpPr>
            <a:cxnSpLocks/>
          </p:cNvCxnSpPr>
          <p:nvPr/>
        </p:nvCxnSpPr>
        <p:spPr>
          <a:xfrm>
            <a:off x="7199041" y="3475912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5E7E365-CADA-4F3D-A435-DB8BA44555D7}"/>
              </a:ext>
            </a:extLst>
          </p:cNvPr>
          <p:cNvSpPr txBox="1"/>
          <p:nvPr/>
        </p:nvSpPr>
        <p:spPr>
          <a:xfrm>
            <a:off x="3326906" y="2904723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B5B2EA6-7B3F-4743-BE65-B7CCEF85F27A}"/>
              </a:ext>
            </a:extLst>
          </p:cNvPr>
          <p:cNvGrpSpPr/>
          <p:nvPr/>
        </p:nvGrpSpPr>
        <p:grpSpPr>
          <a:xfrm>
            <a:off x="3431730" y="3288828"/>
            <a:ext cx="439995" cy="205971"/>
            <a:chOff x="3222392" y="3574793"/>
            <a:chExt cx="439995" cy="20597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6856A58-89CD-4565-AF06-5F505FB84EF4}"/>
                </a:ext>
              </a:extLst>
            </p:cNvPr>
            <p:cNvCxnSpPr/>
            <p:nvPr/>
          </p:nvCxnSpPr>
          <p:spPr>
            <a:xfrm>
              <a:off x="3222392" y="3774816"/>
              <a:ext cx="25647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2B552A-40BC-45CB-B83B-7A2DAFFA0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0235" y="3574793"/>
              <a:ext cx="182152" cy="2059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/>
              <p:nvPr/>
            </p:nvSpPr>
            <p:spPr>
              <a:xfrm>
                <a:off x="7135975" y="3036273"/>
                <a:ext cx="1341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975" y="3036273"/>
                <a:ext cx="1341329" cy="307777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423CFC-A502-4A00-BCC4-921CD404AA3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148639" y="3598711"/>
            <a:ext cx="648016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C08D49A-8347-490C-A9B4-1A3C5B64519C}"/>
              </a:ext>
            </a:extLst>
          </p:cNvPr>
          <p:cNvSpPr txBox="1"/>
          <p:nvPr/>
        </p:nvSpPr>
        <p:spPr>
          <a:xfrm>
            <a:off x="7796655" y="34448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19BAF2-3BA6-41A0-B578-BE1EA3AC1FB6}"/>
              </a:ext>
            </a:extLst>
          </p:cNvPr>
          <p:cNvSpPr/>
          <p:nvPr/>
        </p:nvSpPr>
        <p:spPr>
          <a:xfrm>
            <a:off x="5924296" y="3089099"/>
            <a:ext cx="88922" cy="513609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3EADE2-DCF1-4B76-8C5A-A4B5EC1C85A2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6013218" y="3345904"/>
            <a:ext cx="29917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A62267-0DFD-464D-A082-3D9DCEF7D6F8}"/>
                  </a:ext>
                </a:extLst>
              </p:cNvPr>
              <p:cNvSpPr txBox="1"/>
              <p:nvPr/>
            </p:nvSpPr>
            <p:spPr>
              <a:xfrm>
                <a:off x="6360260" y="2454050"/>
                <a:ext cx="756617" cy="326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A62267-0DFD-464D-A082-3D9DCEF7D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260" y="2454050"/>
                <a:ext cx="756617" cy="326180"/>
              </a:xfrm>
              <a:prstGeom prst="rect">
                <a:avLst/>
              </a:prstGeom>
              <a:blipFill>
                <a:blip r:embed="rId1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3A398-7B0E-44E4-81FC-86E802FB979A}"/>
              </a:ext>
            </a:extLst>
          </p:cNvPr>
          <p:cNvCxnSpPr>
            <a:cxnSpLocks/>
          </p:cNvCxnSpPr>
          <p:nvPr/>
        </p:nvCxnSpPr>
        <p:spPr>
          <a:xfrm flipV="1">
            <a:off x="6061607" y="2803350"/>
            <a:ext cx="359943" cy="2434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36DB6EA-912D-4AF2-8C79-B475F82C5C62}"/>
              </a:ext>
            </a:extLst>
          </p:cNvPr>
          <p:cNvSpPr txBox="1"/>
          <p:nvPr/>
        </p:nvSpPr>
        <p:spPr>
          <a:xfrm>
            <a:off x="5749258" y="4143810"/>
            <a:ext cx="30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Note: the Jacobians are actually row</a:t>
            </a:r>
            <a:br>
              <a:rPr lang="en-US" sz="1200" dirty="0"/>
            </a:br>
            <a:r>
              <a:rPr lang="en-US" sz="1200" dirty="0"/>
              <a:t>vectors, transposes left out for readability.</a:t>
            </a:r>
          </a:p>
        </p:txBody>
      </p:sp>
    </p:spTree>
    <p:extLst>
      <p:ext uri="{BB962C8B-B14F-4D97-AF65-F5344CB8AC3E}">
        <p14:creationId xmlns:p14="http://schemas.microsoft.com/office/powerpoint/2010/main" val="168807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Loss Functions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indent="-285750"/>
                <a:r>
                  <a:rPr lang="en-US" sz="1600" dirty="0"/>
                  <a:t>There may be no “true” target value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for an observation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, </a:t>
                </a:r>
                <a:r>
                  <a:rPr lang="en-US" sz="1600" dirty="0"/>
                  <a:t>i.e. there may be several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’s for the same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 marL="285750" indent="-285750"/>
                <a:r>
                  <a:rPr lang="en-US" sz="1600" dirty="0"/>
                  <a:t>There may also be noise or unmodeled effects in the dataset, so even if there is a single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for a 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, it may be impossible to predict it exactly. </a:t>
                </a:r>
              </a:p>
              <a:p>
                <a:pPr marL="285750" indent="-285750"/>
                <a:r>
                  <a:rPr lang="en-US" sz="1600" dirty="0"/>
                  <a:t>Instead we try to predict a value that is “close to” the observed target values. We use a loss function to measure closeness. </a:t>
                </a:r>
              </a:p>
              <a:p>
                <a:pPr>
                  <a:buNone/>
                </a:pPr>
                <a:endParaRPr lang="en-US" sz="1600" dirty="0"/>
              </a:p>
              <a:p>
                <a:pPr>
                  <a:buNone/>
                </a:pPr>
                <a:r>
                  <a:rPr lang="en-US" sz="1600" dirty="0"/>
                  <a:t>A </a:t>
                </a:r>
                <a:r>
                  <a:rPr lang="en-US" sz="1600" b="1" dirty="0"/>
                  <a:t>loss function </a:t>
                </a:r>
                <a:r>
                  <a:rPr lang="en-US" sz="1600" dirty="0"/>
                  <a:t>measures the difference between a target prediction and target data value.</a:t>
                </a:r>
              </a:p>
              <a:p>
                <a:pPr>
                  <a:buNone/>
                </a:pPr>
                <a:r>
                  <a:rPr lang="en-US" sz="1600" dirty="0"/>
                  <a:t>e.g. squared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 = 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 = 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is the prediction,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is the data pair.</a:t>
                </a: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5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01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626117"/>
            <a:ext cx="8610600" cy="4231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/>
              <a:t>Reason 2 to use backpropagation: </a:t>
            </a:r>
            <a:r>
              <a:rPr lang="en-US" dirty="0"/>
              <a:t>Common subexpressions.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Let’s build a real neural network (</a:t>
            </a:r>
            <a:r>
              <a:rPr lang="en-US" dirty="0" err="1"/>
              <a:t>Tensorflow</a:t>
            </a:r>
            <a:r>
              <a:rPr lang="en-US" dirty="0"/>
              <a:t> style):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50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C47FD-09FD-4D62-944E-444D450DB21B}"/>
              </a:ext>
            </a:extLst>
          </p:cNvPr>
          <p:cNvSpPr/>
          <p:nvPr/>
        </p:nvSpPr>
        <p:spPr>
          <a:xfrm>
            <a:off x="1227726" y="2715554"/>
            <a:ext cx="109142" cy="1086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/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B1C4973-8F49-4899-AB3B-4B3FDCDE82E9}"/>
              </a:ext>
            </a:extLst>
          </p:cNvPr>
          <p:cNvSpPr/>
          <p:nvPr/>
        </p:nvSpPr>
        <p:spPr>
          <a:xfrm>
            <a:off x="2900063" y="2866360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8849316E-FECD-4135-90F8-212901DDB9D4}"/>
              </a:ext>
            </a:extLst>
          </p:cNvPr>
          <p:cNvSpPr/>
          <p:nvPr/>
        </p:nvSpPr>
        <p:spPr>
          <a:xfrm rot="5400000">
            <a:off x="1630303" y="2818235"/>
            <a:ext cx="108644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6F162-DA41-4235-8D3B-62CB681B301E}"/>
              </a:ext>
            </a:extLst>
          </p:cNvPr>
          <p:cNvSpPr/>
          <p:nvPr/>
        </p:nvSpPr>
        <p:spPr>
          <a:xfrm>
            <a:off x="3281668" y="2866359"/>
            <a:ext cx="781881" cy="784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EF44C-4150-49AA-BDD8-D24FE33134AE}"/>
              </a:ext>
            </a:extLst>
          </p:cNvPr>
          <p:cNvSpPr/>
          <p:nvPr/>
        </p:nvSpPr>
        <p:spPr>
          <a:xfrm>
            <a:off x="4216813" y="2866359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ED0E9EB0-6F50-4AE2-8B75-2D75CDD34AF5}"/>
              </a:ext>
            </a:extLst>
          </p:cNvPr>
          <p:cNvSpPr/>
          <p:nvPr/>
        </p:nvSpPr>
        <p:spPr>
          <a:xfrm rot="5400000">
            <a:off x="4714191" y="2818235"/>
            <a:ext cx="78483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/>
              <p:nvPr/>
            </p:nvSpPr>
            <p:spPr>
              <a:xfrm>
                <a:off x="4766749" y="1718867"/>
                <a:ext cx="679716" cy="58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49" y="1718867"/>
                <a:ext cx="679716" cy="583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B5A9DC-0D47-4438-8911-1139DF706D19}"/>
              </a:ext>
            </a:extLst>
          </p:cNvPr>
          <p:cNvCxnSpPr>
            <a:stCxn id="16" idx="3"/>
            <a:endCxn id="2" idx="2"/>
          </p:cNvCxnSpPr>
          <p:nvPr/>
        </p:nvCxnSpPr>
        <p:spPr>
          <a:xfrm>
            <a:off x="1336868" y="3258776"/>
            <a:ext cx="3961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A515DD-3FE7-4D9C-8381-AE9A0952082D}"/>
              </a:ext>
            </a:extLst>
          </p:cNvPr>
          <p:cNvCxnSpPr>
            <a:cxnSpLocks/>
            <a:stCxn id="17" idx="2"/>
            <a:endCxn id="2" idx="1"/>
          </p:cNvCxnSpPr>
          <p:nvPr/>
        </p:nvCxnSpPr>
        <p:spPr>
          <a:xfrm>
            <a:off x="2173524" y="2351753"/>
            <a:ext cx="0" cy="43722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42261-1F68-45C2-AE04-963918ADF50C}"/>
              </a:ext>
            </a:extLst>
          </p:cNvPr>
          <p:cNvCxnSpPr>
            <a:cxnSpLocks/>
            <a:stCxn id="2" idx="0"/>
            <a:endCxn id="18" idx="1"/>
          </p:cNvCxnSpPr>
          <p:nvPr/>
        </p:nvCxnSpPr>
        <p:spPr>
          <a:xfrm>
            <a:off x="2614065" y="3258776"/>
            <a:ext cx="285998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E42DFC-4762-4202-8DEC-D5F7EBC26C69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4063549" y="3258775"/>
            <a:ext cx="153264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733308-12B9-4E65-97F7-DFA3982097C8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3010180" y="3258775"/>
            <a:ext cx="271488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815691-D629-4B2A-AEF4-9643D5A013A8}"/>
              </a:ext>
            </a:extLst>
          </p:cNvPr>
          <p:cNvCxnSpPr>
            <a:cxnSpLocks/>
            <a:stCxn id="20" idx="3"/>
            <a:endCxn id="21" idx="2"/>
          </p:cNvCxnSpPr>
          <p:nvPr/>
        </p:nvCxnSpPr>
        <p:spPr>
          <a:xfrm>
            <a:off x="4326930" y="3258775"/>
            <a:ext cx="339137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90BCF0F-2BDF-4B97-A194-2F4785C8F2E7}"/>
              </a:ext>
            </a:extLst>
          </p:cNvPr>
          <p:cNvSpPr/>
          <p:nvPr/>
        </p:nvSpPr>
        <p:spPr>
          <a:xfrm>
            <a:off x="5807487" y="3001969"/>
            <a:ext cx="8892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014EE5-1D3D-490E-A282-77BE39571504}"/>
              </a:ext>
            </a:extLst>
          </p:cNvPr>
          <p:cNvCxnSpPr>
            <a:cxnSpLocks/>
            <a:stCxn id="21" idx="0"/>
            <a:endCxn id="42" idx="1"/>
          </p:cNvCxnSpPr>
          <p:nvPr/>
        </p:nvCxnSpPr>
        <p:spPr>
          <a:xfrm flipV="1">
            <a:off x="5547148" y="3258774"/>
            <a:ext cx="260339" cy="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778E90-00FC-4220-B502-FEBFC78444D0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5896409" y="3258774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13D864D-FC4B-4925-85A0-20E89E554376}"/>
              </a:ext>
            </a:extLst>
          </p:cNvPr>
          <p:cNvCxnSpPr>
            <a:cxnSpLocks/>
            <a:stCxn id="22" idx="2"/>
            <a:endCxn id="21" idx="1"/>
          </p:cNvCxnSpPr>
          <p:nvPr/>
        </p:nvCxnSpPr>
        <p:spPr>
          <a:xfrm>
            <a:off x="5106607" y="2302330"/>
            <a:ext cx="0" cy="62943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apezoid 56">
            <a:extLst>
              <a:ext uri="{FF2B5EF4-FFF2-40B4-BE49-F238E27FC236}">
                <a16:creationId xmlns:a16="http://schemas.microsoft.com/office/drawing/2014/main" id="{66C72DCB-ECB6-49F6-88E1-2F3F137D2A95}"/>
              </a:ext>
            </a:extLst>
          </p:cNvPr>
          <p:cNvSpPr/>
          <p:nvPr/>
        </p:nvSpPr>
        <p:spPr>
          <a:xfrm rot="5400000">
            <a:off x="6366084" y="3040975"/>
            <a:ext cx="784832" cy="881081"/>
          </a:xfrm>
          <a:prstGeom prst="trapezoid">
            <a:avLst>
              <a:gd name="adj" fmla="val 47327"/>
            </a:avLst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B893322-F542-4405-A6DF-57A84BA8AFFB}"/>
              </a:ext>
            </a:extLst>
          </p:cNvPr>
          <p:cNvSpPr/>
          <p:nvPr/>
        </p:nvSpPr>
        <p:spPr>
          <a:xfrm>
            <a:off x="1227726" y="4195245"/>
            <a:ext cx="10914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CE94861-65BC-4CFF-807C-A9560868B9B0}"/>
              </a:ext>
            </a:extLst>
          </p:cNvPr>
          <p:cNvSpPr/>
          <p:nvPr/>
        </p:nvSpPr>
        <p:spPr>
          <a:xfrm>
            <a:off x="1329464" y="3709447"/>
            <a:ext cx="4982925" cy="733000"/>
          </a:xfrm>
          <a:custGeom>
            <a:avLst/>
            <a:gdLst>
              <a:gd name="connsiteX0" fmla="*/ 0 w 4982925"/>
              <a:gd name="connsiteY0" fmla="*/ 733000 h 733000"/>
              <a:gd name="connsiteX1" fmla="*/ 3898232 w 4982925"/>
              <a:gd name="connsiteY1" fmla="*/ 733000 h 733000"/>
              <a:gd name="connsiteX2" fmla="*/ 4435025 w 4982925"/>
              <a:gd name="connsiteY2" fmla="*/ 0 h 733000"/>
              <a:gd name="connsiteX3" fmla="*/ 4982925 w 4982925"/>
              <a:gd name="connsiteY3" fmla="*/ 3702 h 7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925" h="733000">
                <a:moveTo>
                  <a:pt x="0" y="733000"/>
                </a:moveTo>
                <a:lnTo>
                  <a:pt x="3898232" y="733000"/>
                </a:lnTo>
                <a:lnTo>
                  <a:pt x="4435025" y="0"/>
                </a:lnTo>
                <a:lnTo>
                  <a:pt x="4982925" y="3702"/>
                </a:lnTo>
              </a:path>
            </a:pathLst>
          </a:custGeom>
          <a:noFill/>
          <a:ln w="1905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/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/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/>
              <p:nvPr/>
            </p:nvSpPr>
            <p:spPr>
              <a:xfrm>
                <a:off x="5682735" y="2651873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735" y="2651873"/>
                <a:ext cx="338426" cy="307777"/>
              </a:xfrm>
              <a:prstGeom prst="rect">
                <a:avLst/>
              </a:prstGeom>
              <a:blipFill>
                <a:blip r:embed="rId7"/>
                <a:stretch>
                  <a:fillRect r="-5357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C867A63F-EE02-4B05-B967-D7FAF9F24556}"/>
              </a:ext>
            </a:extLst>
          </p:cNvPr>
          <p:cNvSpPr txBox="1"/>
          <p:nvPr/>
        </p:nvSpPr>
        <p:spPr>
          <a:xfrm>
            <a:off x="6319103" y="332202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/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blipFill>
                <a:blip r:embed="rId8"/>
                <a:stretch>
                  <a:fillRect l="-2308" t="-826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/>
              <p:nvPr/>
            </p:nvSpPr>
            <p:spPr>
              <a:xfrm>
                <a:off x="4645691" y="2873849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691" y="2873849"/>
                <a:ext cx="792205" cy="738664"/>
              </a:xfrm>
              <a:prstGeom prst="rect">
                <a:avLst/>
              </a:prstGeom>
              <a:blipFill>
                <a:blip r:embed="rId9"/>
                <a:stretch>
                  <a:fillRect l="-2308" t="-820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/>
              <p:nvPr/>
            </p:nvSpPr>
            <p:spPr>
              <a:xfrm>
                <a:off x="2761823" y="2471452"/>
                <a:ext cx="41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823" y="2471452"/>
                <a:ext cx="41235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/>
              <p:nvPr/>
            </p:nvSpPr>
            <p:spPr>
              <a:xfrm>
                <a:off x="4172721" y="2454050"/>
                <a:ext cx="416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21" y="2454050"/>
                <a:ext cx="41652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3F0887-7EA2-4FC9-851E-D6174C026102}"/>
              </a:ext>
            </a:extLst>
          </p:cNvPr>
          <p:cNvCxnSpPr>
            <a:cxnSpLocks/>
          </p:cNvCxnSpPr>
          <p:nvPr/>
        </p:nvCxnSpPr>
        <p:spPr>
          <a:xfrm>
            <a:off x="7199041" y="3475912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5E7E365-CADA-4F3D-A435-DB8BA44555D7}"/>
              </a:ext>
            </a:extLst>
          </p:cNvPr>
          <p:cNvSpPr txBox="1"/>
          <p:nvPr/>
        </p:nvSpPr>
        <p:spPr>
          <a:xfrm>
            <a:off x="3326906" y="2904723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B5B2EA6-7B3F-4743-BE65-B7CCEF85F27A}"/>
              </a:ext>
            </a:extLst>
          </p:cNvPr>
          <p:cNvGrpSpPr/>
          <p:nvPr/>
        </p:nvGrpSpPr>
        <p:grpSpPr>
          <a:xfrm>
            <a:off x="3431730" y="3288828"/>
            <a:ext cx="439995" cy="205971"/>
            <a:chOff x="3222392" y="3574793"/>
            <a:chExt cx="439995" cy="20597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6856A58-89CD-4565-AF06-5F505FB84EF4}"/>
                </a:ext>
              </a:extLst>
            </p:cNvPr>
            <p:cNvCxnSpPr/>
            <p:nvPr/>
          </p:nvCxnSpPr>
          <p:spPr>
            <a:xfrm>
              <a:off x="3222392" y="3774816"/>
              <a:ext cx="25647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2B552A-40BC-45CB-B83B-7A2DAFFA0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0235" y="3574793"/>
              <a:ext cx="182152" cy="2059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/>
              <p:nvPr/>
            </p:nvSpPr>
            <p:spPr>
              <a:xfrm>
                <a:off x="7135975" y="3036273"/>
                <a:ext cx="1341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975" y="3036273"/>
                <a:ext cx="1341329" cy="307777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423CFC-A502-4A00-BCC4-921CD404AA3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148639" y="3598711"/>
            <a:ext cx="648016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C08D49A-8347-490C-A9B4-1A3C5B64519C}"/>
              </a:ext>
            </a:extLst>
          </p:cNvPr>
          <p:cNvSpPr txBox="1"/>
          <p:nvPr/>
        </p:nvSpPr>
        <p:spPr>
          <a:xfrm>
            <a:off x="7796655" y="34448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19BAF2-3BA6-41A0-B578-BE1EA3AC1FB6}"/>
              </a:ext>
            </a:extLst>
          </p:cNvPr>
          <p:cNvSpPr/>
          <p:nvPr/>
        </p:nvSpPr>
        <p:spPr>
          <a:xfrm>
            <a:off x="5924296" y="3089099"/>
            <a:ext cx="88922" cy="513609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3EADE2-DCF1-4B76-8C5A-A4B5EC1C85A2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6013218" y="3345904"/>
            <a:ext cx="29917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A62267-0DFD-464D-A082-3D9DCEF7D6F8}"/>
                  </a:ext>
                </a:extLst>
              </p:cNvPr>
              <p:cNvSpPr txBox="1"/>
              <p:nvPr/>
            </p:nvSpPr>
            <p:spPr>
              <a:xfrm>
                <a:off x="6387505" y="2595809"/>
                <a:ext cx="6274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A62267-0DFD-464D-A082-3D9DCEF7D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505" y="2595809"/>
                <a:ext cx="627415" cy="307777"/>
              </a:xfrm>
              <a:prstGeom prst="rect">
                <a:avLst/>
              </a:prstGeom>
              <a:blipFill>
                <a:blip r:embed="rId13"/>
                <a:stretch>
                  <a:fillRect r="-1359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3A398-7B0E-44E4-81FC-86E802FB979A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5968757" y="2803351"/>
            <a:ext cx="452793" cy="2857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A46E682-795E-4A4B-BC1A-38782A414041}"/>
              </a:ext>
            </a:extLst>
          </p:cNvPr>
          <p:cNvSpPr/>
          <p:nvPr/>
        </p:nvSpPr>
        <p:spPr>
          <a:xfrm>
            <a:off x="4374155" y="2965665"/>
            <a:ext cx="118959" cy="782097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FEE5A1-D1AE-4E5F-8E48-38AEEB85BDE8}"/>
              </a:ext>
            </a:extLst>
          </p:cNvPr>
          <p:cNvSpPr/>
          <p:nvPr/>
        </p:nvSpPr>
        <p:spPr>
          <a:xfrm>
            <a:off x="4877199" y="1822009"/>
            <a:ext cx="669949" cy="59368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37D6AC-A225-4321-B099-F033941A600F}"/>
              </a:ext>
            </a:extLst>
          </p:cNvPr>
          <p:cNvCxnSpPr>
            <a:cxnSpLocks/>
          </p:cNvCxnSpPr>
          <p:nvPr/>
        </p:nvCxnSpPr>
        <p:spPr>
          <a:xfrm flipH="1">
            <a:off x="5547148" y="3344050"/>
            <a:ext cx="37838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B0909AC-D89E-4762-8225-D2038F80C1B0}"/>
              </a:ext>
            </a:extLst>
          </p:cNvPr>
          <p:cNvCxnSpPr>
            <a:cxnSpLocks/>
            <a:endCxn id="46" idx="3"/>
          </p:cNvCxnSpPr>
          <p:nvPr/>
        </p:nvCxnSpPr>
        <p:spPr>
          <a:xfrm flipH="1">
            <a:off x="4493114" y="3356714"/>
            <a:ext cx="15437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603F64D-271D-467A-92DE-22458412C6CB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5212174" y="2415689"/>
            <a:ext cx="0" cy="48903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1C7A19-94C8-4E0D-8D9B-FA16E83F4546}"/>
                  </a:ext>
                </a:extLst>
              </p:cNvPr>
              <p:cNvSpPr txBox="1"/>
              <p:nvPr/>
            </p:nvSpPr>
            <p:spPr>
              <a:xfrm>
                <a:off x="5526026" y="2036716"/>
                <a:ext cx="2204386" cy="32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 ∗ 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1C7A19-94C8-4E0D-8D9B-FA16E83F4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026" y="2036716"/>
                <a:ext cx="2204386" cy="3247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65147F1-8C3D-477D-8AB0-A299E8563645}"/>
                  </a:ext>
                </a:extLst>
              </p:cNvPr>
              <p:cNvSpPr txBox="1"/>
              <p:nvPr/>
            </p:nvSpPr>
            <p:spPr>
              <a:xfrm>
                <a:off x="3086976" y="3960447"/>
                <a:ext cx="2106409" cy="32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 ∗ 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65147F1-8C3D-477D-8AB0-A299E856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976" y="3960447"/>
                <a:ext cx="2106409" cy="32476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51E30AB-4305-4EBD-8165-03CFAAEFE095}"/>
              </a:ext>
            </a:extLst>
          </p:cNvPr>
          <p:cNvCxnSpPr>
            <a:cxnSpLocks/>
            <a:stCxn id="74" idx="0"/>
          </p:cNvCxnSpPr>
          <p:nvPr/>
        </p:nvCxnSpPr>
        <p:spPr>
          <a:xfrm flipV="1">
            <a:off x="4140181" y="3732391"/>
            <a:ext cx="235953" cy="228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7AA226-2BE9-44CE-A8D8-2A46FB11D539}"/>
              </a:ext>
            </a:extLst>
          </p:cNvPr>
          <p:cNvSpPr txBox="1"/>
          <p:nvPr/>
        </p:nvSpPr>
        <p:spPr>
          <a:xfrm>
            <a:off x="6864909" y="2500823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</a:t>
            </a:r>
          </a:p>
          <a:p>
            <a:r>
              <a:rPr lang="en-US" dirty="0"/>
              <a:t>subexpression</a:t>
            </a:r>
          </a:p>
        </p:txBody>
      </p:sp>
    </p:spTree>
    <p:extLst>
      <p:ext uri="{BB962C8B-B14F-4D97-AF65-F5344CB8AC3E}">
        <p14:creationId xmlns:p14="http://schemas.microsoft.com/office/powerpoint/2010/main" val="3380977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626117"/>
            <a:ext cx="8610600" cy="4231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/>
              <a:t>Reason 2 to use backpropagation: </a:t>
            </a:r>
            <a:r>
              <a:rPr lang="en-US" dirty="0"/>
              <a:t>Common subexpressions.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Let’s build a real neural network (</a:t>
            </a:r>
            <a:r>
              <a:rPr lang="en-US" dirty="0" err="1"/>
              <a:t>Tensorflow</a:t>
            </a:r>
            <a:r>
              <a:rPr lang="en-US" dirty="0"/>
              <a:t> style):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51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C47FD-09FD-4D62-944E-444D450DB21B}"/>
              </a:ext>
            </a:extLst>
          </p:cNvPr>
          <p:cNvSpPr/>
          <p:nvPr/>
        </p:nvSpPr>
        <p:spPr>
          <a:xfrm>
            <a:off x="1227726" y="2715554"/>
            <a:ext cx="109142" cy="1086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/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132116-E767-413D-AABF-889E57C0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10" y="1643533"/>
                <a:ext cx="845227" cy="708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B1C4973-8F49-4899-AB3B-4B3FDCDE82E9}"/>
              </a:ext>
            </a:extLst>
          </p:cNvPr>
          <p:cNvSpPr/>
          <p:nvPr/>
        </p:nvSpPr>
        <p:spPr>
          <a:xfrm>
            <a:off x="2929564" y="2866263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8849316E-FECD-4135-90F8-212901DDB9D4}"/>
              </a:ext>
            </a:extLst>
          </p:cNvPr>
          <p:cNvSpPr/>
          <p:nvPr/>
        </p:nvSpPr>
        <p:spPr>
          <a:xfrm rot="5400000">
            <a:off x="1630303" y="2818235"/>
            <a:ext cx="108644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6F162-DA41-4235-8D3B-62CB681B301E}"/>
              </a:ext>
            </a:extLst>
          </p:cNvPr>
          <p:cNvSpPr/>
          <p:nvPr/>
        </p:nvSpPr>
        <p:spPr>
          <a:xfrm>
            <a:off x="3432001" y="2851578"/>
            <a:ext cx="781881" cy="784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EF44C-4150-49AA-BDD8-D24FE33134AE}"/>
              </a:ext>
            </a:extLst>
          </p:cNvPr>
          <p:cNvSpPr/>
          <p:nvPr/>
        </p:nvSpPr>
        <p:spPr>
          <a:xfrm>
            <a:off x="4367146" y="2851578"/>
            <a:ext cx="110117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ED0E9EB0-6F50-4AE2-8B75-2D75CDD34AF5}"/>
              </a:ext>
            </a:extLst>
          </p:cNvPr>
          <p:cNvSpPr/>
          <p:nvPr/>
        </p:nvSpPr>
        <p:spPr>
          <a:xfrm rot="5400000">
            <a:off x="4864524" y="2803454"/>
            <a:ext cx="784832" cy="881081"/>
          </a:xfrm>
          <a:prstGeom prst="trapezoid">
            <a:avLst>
              <a:gd name="adj" fmla="val 16667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/>
              <p:nvPr/>
            </p:nvSpPr>
            <p:spPr>
              <a:xfrm>
                <a:off x="4917082" y="1704086"/>
                <a:ext cx="679716" cy="58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E17069-E3DD-4AB3-BCA3-29A4DACB5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82" y="1704086"/>
                <a:ext cx="679716" cy="583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B5A9DC-0D47-4438-8911-1139DF706D19}"/>
              </a:ext>
            </a:extLst>
          </p:cNvPr>
          <p:cNvCxnSpPr>
            <a:stCxn id="16" idx="3"/>
            <a:endCxn id="2" idx="2"/>
          </p:cNvCxnSpPr>
          <p:nvPr/>
        </p:nvCxnSpPr>
        <p:spPr>
          <a:xfrm>
            <a:off x="1336868" y="3258776"/>
            <a:ext cx="3961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A515DD-3FE7-4D9C-8381-AE9A0952082D}"/>
              </a:ext>
            </a:extLst>
          </p:cNvPr>
          <p:cNvCxnSpPr>
            <a:cxnSpLocks/>
            <a:stCxn id="17" idx="2"/>
            <a:endCxn id="2" idx="1"/>
          </p:cNvCxnSpPr>
          <p:nvPr/>
        </p:nvCxnSpPr>
        <p:spPr>
          <a:xfrm>
            <a:off x="2173524" y="2351753"/>
            <a:ext cx="0" cy="43722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042261-1F68-45C2-AE04-963918ADF50C}"/>
              </a:ext>
            </a:extLst>
          </p:cNvPr>
          <p:cNvCxnSpPr>
            <a:cxnSpLocks/>
            <a:stCxn id="2" idx="0"/>
            <a:endCxn id="18" idx="1"/>
          </p:cNvCxnSpPr>
          <p:nvPr/>
        </p:nvCxnSpPr>
        <p:spPr>
          <a:xfrm flipV="1">
            <a:off x="2614065" y="3258679"/>
            <a:ext cx="315499" cy="9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E42DFC-4762-4202-8DEC-D5F7EBC26C69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4213882" y="3243994"/>
            <a:ext cx="153264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733308-12B9-4E65-97F7-DFA3982097C8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3039681" y="3243994"/>
            <a:ext cx="392320" cy="1468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815691-D629-4B2A-AEF4-9643D5A013A8}"/>
              </a:ext>
            </a:extLst>
          </p:cNvPr>
          <p:cNvCxnSpPr>
            <a:cxnSpLocks/>
            <a:stCxn id="20" idx="3"/>
            <a:endCxn id="21" idx="2"/>
          </p:cNvCxnSpPr>
          <p:nvPr/>
        </p:nvCxnSpPr>
        <p:spPr>
          <a:xfrm>
            <a:off x="4477263" y="3243994"/>
            <a:ext cx="339137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90BCF0F-2BDF-4B97-A194-2F4785C8F2E7}"/>
              </a:ext>
            </a:extLst>
          </p:cNvPr>
          <p:cNvSpPr/>
          <p:nvPr/>
        </p:nvSpPr>
        <p:spPr>
          <a:xfrm>
            <a:off x="5957820" y="2987188"/>
            <a:ext cx="8892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014EE5-1D3D-490E-A282-77BE39571504}"/>
              </a:ext>
            </a:extLst>
          </p:cNvPr>
          <p:cNvCxnSpPr>
            <a:cxnSpLocks/>
            <a:stCxn id="21" idx="0"/>
            <a:endCxn id="42" idx="1"/>
          </p:cNvCxnSpPr>
          <p:nvPr/>
        </p:nvCxnSpPr>
        <p:spPr>
          <a:xfrm flipV="1">
            <a:off x="5697481" y="3243993"/>
            <a:ext cx="260339" cy="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778E90-00FC-4220-B502-FEBFC78444D0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6046742" y="3243993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13D864D-FC4B-4925-85A0-20E89E554376}"/>
              </a:ext>
            </a:extLst>
          </p:cNvPr>
          <p:cNvCxnSpPr>
            <a:cxnSpLocks/>
            <a:stCxn id="22" idx="2"/>
            <a:endCxn id="21" idx="1"/>
          </p:cNvCxnSpPr>
          <p:nvPr/>
        </p:nvCxnSpPr>
        <p:spPr>
          <a:xfrm>
            <a:off x="5256940" y="2287549"/>
            <a:ext cx="0" cy="62943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apezoid 56">
            <a:extLst>
              <a:ext uri="{FF2B5EF4-FFF2-40B4-BE49-F238E27FC236}">
                <a16:creationId xmlns:a16="http://schemas.microsoft.com/office/drawing/2014/main" id="{66C72DCB-ECB6-49F6-88E1-2F3F137D2A95}"/>
              </a:ext>
            </a:extLst>
          </p:cNvPr>
          <p:cNvSpPr/>
          <p:nvPr/>
        </p:nvSpPr>
        <p:spPr>
          <a:xfrm rot="5400000">
            <a:off x="6516417" y="3026194"/>
            <a:ext cx="784832" cy="881081"/>
          </a:xfrm>
          <a:prstGeom prst="trapezoid">
            <a:avLst>
              <a:gd name="adj" fmla="val 47327"/>
            </a:avLst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B893322-F542-4405-A6DF-57A84BA8AFFB}"/>
              </a:ext>
            </a:extLst>
          </p:cNvPr>
          <p:cNvSpPr/>
          <p:nvPr/>
        </p:nvSpPr>
        <p:spPr>
          <a:xfrm>
            <a:off x="1227726" y="4195245"/>
            <a:ext cx="109142" cy="513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CE94861-65BC-4CFF-807C-A9560868B9B0}"/>
              </a:ext>
            </a:extLst>
          </p:cNvPr>
          <p:cNvSpPr/>
          <p:nvPr/>
        </p:nvSpPr>
        <p:spPr>
          <a:xfrm>
            <a:off x="1329464" y="3709447"/>
            <a:ext cx="5133258" cy="733000"/>
          </a:xfrm>
          <a:custGeom>
            <a:avLst/>
            <a:gdLst>
              <a:gd name="connsiteX0" fmla="*/ 0 w 4982925"/>
              <a:gd name="connsiteY0" fmla="*/ 733000 h 733000"/>
              <a:gd name="connsiteX1" fmla="*/ 3898232 w 4982925"/>
              <a:gd name="connsiteY1" fmla="*/ 733000 h 733000"/>
              <a:gd name="connsiteX2" fmla="*/ 4435025 w 4982925"/>
              <a:gd name="connsiteY2" fmla="*/ 0 h 733000"/>
              <a:gd name="connsiteX3" fmla="*/ 4982925 w 4982925"/>
              <a:gd name="connsiteY3" fmla="*/ 3702 h 7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925" h="733000">
                <a:moveTo>
                  <a:pt x="0" y="733000"/>
                </a:moveTo>
                <a:lnTo>
                  <a:pt x="3898232" y="733000"/>
                </a:lnTo>
                <a:lnTo>
                  <a:pt x="4435025" y="0"/>
                </a:lnTo>
                <a:lnTo>
                  <a:pt x="4982925" y="3702"/>
                </a:lnTo>
              </a:path>
            </a:pathLst>
          </a:custGeom>
          <a:noFill/>
          <a:ln w="1905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/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1CEB85-8A18-4F62-B0BB-91C1874B6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2419318"/>
                <a:ext cx="3359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/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742798-4B1F-4444-98A5-ADC1BE6B5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96" y="3900807"/>
                <a:ext cx="338426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/>
              <p:nvPr/>
            </p:nvSpPr>
            <p:spPr>
              <a:xfrm>
                <a:off x="5833068" y="2637092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695EF2-9898-4C76-B279-B67B6DA9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68" y="2637092"/>
                <a:ext cx="338426" cy="307777"/>
              </a:xfrm>
              <a:prstGeom prst="rect">
                <a:avLst/>
              </a:prstGeom>
              <a:blipFill>
                <a:blip r:embed="rId7"/>
                <a:stretch>
                  <a:fillRect r="-5455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C867A63F-EE02-4B05-B967-D7FAF9F24556}"/>
              </a:ext>
            </a:extLst>
          </p:cNvPr>
          <p:cNvSpPr txBox="1"/>
          <p:nvPr/>
        </p:nvSpPr>
        <p:spPr>
          <a:xfrm>
            <a:off x="6469436" y="330724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/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6074E3-6E80-4568-A859-B9F5DCAA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08" y="2891137"/>
                <a:ext cx="792205" cy="738664"/>
              </a:xfrm>
              <a:prstGeom prst="rect">
                <a:avLst/>
              </a:prstGeom>
              <a:blipFill>
                <a:blip r:embed="rId8"/>
                <a:stretch>
                  <a:fillRect l="-2308" t="-826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/>
              <p:nvPr/>
            </p:nvSpPr>
            <p:spPr>
              <a:xfrm>
                <a:off x="4796024" y="2859068"/>
                <a:ext cx="7922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Matrix</a:t>
                </a:r>
                <a:br>
                  <a:rPr lang="en-US" dirty="0"/>
                </a:br>
                <a:r>
                  <a:rPr lang="en-US" dirty="0"/>
                  <a:t>multiply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599AB1-B923-4FB6-8BB1-E487FC4D5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24" y="2859068"/>
                <a:ext cx="792205" cy="738664"/>
              </a:xfrm>
              <a:prstGeom prst="rect">
                <a:avLst/>
              </a:prstGeom>
              <a:blipFill>
                <a:blip r:embed="rId9"/>
                <a:stretch>
                  <a:fillRect l="-2308" t="-1653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/>
              <p:nvPr/>
            </p:nvSpPr>
            <p:spPr>
              <a:xfrm>
                <a:off x="2912156" y="2456671"/>
                <a:ext cx="41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156" y="2456671"/>
                <a:ext cx="41235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/>
              <p:nvPr/>
            </p:nvSpPr>
            <p:spPr>
              <a:xfrm>
                <a:off x="4323054" y="2439269"/>
                <a:ext cx="416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054" y="2439269"/>
                <a:ext cx="41652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13F0887-7EA2-4FC9-851E-D6174C026102}"/>
              </a:ext>
            </a:extLst>
          </p:cNvPr>
          <p:cNvCxnSpPr>
            <a:cxnSpLocks/>
          </p:cNvCxnSpPr>
          <p:nvPr/>
        </p:nvCxnSpPr>
        <p:spPr>
          <a:xfrm>
            <a:off x="7349374" y="3461131"/>
            <a:ext cx="42155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5E7E365-CADA-4F3D-A435-DB8BA44555D7}"/>
              </a:ext>
            </a:extLst>
          </p:cNvPr>
          <p:cNvSpPr txBox="1"/>
          <p:nvPr/>
        </p:nvSpPr>
        <p:spPr>
          <a:xfrm>
            <a:off x="3477239" y="288994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B5B2EA6-7B3F-4743-BE65-B7CCEF85F27A}"/>
              </a:ext>
            </a:extLst>
          </p:cNvPr>
          <p:cNvGrpSpPr/>
          <p:nvPr/>
        </p:nvGrpSpPr>
        <p:grpSpPr>
          <a:xfrm>
            <a:off x="3582063" y="3274047"/>
            <a:ext cx="439995" cy="205971"/>
            <a:chOff x="3222392" y="3574793"/>
            <a:chExt cx="439995" cy="20597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6856A58-89CD-4565-AF06-5F505FB84EF4}"/>
                </a:ext>
              </a:extLst>
            </p:cNvPr>
            <p:cNvCxnSpPr/>
            <p:nvPr/>
          </p:nvCxnSpPr>
          <p:spPr>
            <a:xfrm>
              <a:off x="3222392" y="3774816"/>
              <a:ext cx="25647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2B552A-40BC-45CB-B83B-7A2DAFFA0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0235" y="3574793"/>
              <a:ext cx="182152" cy="2059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/>
              <p:nvPr/>
            </p:nvSpPr>
            <p:spPr>
              <a:xfrm>
                <a:off x="7286308" y="3021492"/>
                <a:ext cx="1341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E128F-7051-4F58-BFC7-8A35F0CDC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308" y="3021492"/>
                <a:ext cx="1341329" cy="307777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423CFC-A502-4A00-BCC4-921CD404AA3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298972" y="3583930"/>
            <a:ext cx="648016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C08D49A-8347-490C-A9B4-1A3C5B64519C}"/>
              </a:ext>
            </a:extLst>
          </p:cNvPr>
          <p:cNvSpPr txBox="1"/>
          <p:nvPr/>
        </p:nvSpPr>
        <p:spPr>
          <a:xfrm>
            <a:off x="7946988" y="343004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19BAF2-3BA6-41A0-B578-BE1EA3AC1FB6}"/>
              </a:ext>
            </a:extLst>
          </p:cNvPr>
          <p:cNvSpPr/>
          <p:nvPr/>
        </p:nvSpPr>
        <p:spPr>
          <a:xfrm>
            <a:off x="6074629" y="3074318"/>
            <a:ext cx="88922" cy="513609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3EADE2-DCF1-4B76-8C5A-A4B5EC1C85A2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6163551" y="3331123"/>
            <a:ext cx="29917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3A398-7B0E-44E4-81FC-86E802FB979A}"/>
              </a:ext>
            </a:extLst>
          </p:cNvPr>
          <p:cNvCxnSpPr>
            <a:cxnSpLocks/>
            <a:endCxn id="70" idx="2"/>
          </p:cNvCxnSpPr>
          <p:nvPr/>
        </p:nvCxnSpPr>
        <p:spPr>
          <a:xfrm flipV="1">
            <a:off x="2929350" y="3742958"/>
            <a:ext cx="221128" cy="2383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A46E682-795E-4A4B-BC1A-38782A414041}"/>
              </a:ext>
            </a:extLst>
          </p:cNvPr>
          <p:cNvSpPr/>
          <p:nvPr/>
        </p:nvSpPr>
        <p:spPr>
          <a:xfrm>
            <a:off x="4524488" y="2950884"/>
            <a:ext cx="118959" cy="782097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FEE5A1-D1AE-4E5F-8E48-38AEEB85BDE8}"/>
              </a:ext>
            </a:extLst>
          </p:cNvPr>
          <p:cNvSpPr/>
          <p:nvPr/>
        </p:nvSpPr>
        <p:spPr>
          <a:xfrm>
            <a:off x="5027532" y="1807228"/>
            <a:ext cx="669949" cy="59368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37D6AC-A225-4321-B099-F033941A600F}"/>
              </a:ext>
            </a:extLst>
          </p:cNvPr>
          <p:cNvCxnSpPr>
            <a:cxnSpLocks/>
          </p:cNvCxnSpPr>
          <p:nvPr/>
        </p:nvCxnSpPr>
        <p:spPr>
          <a:xfrm flipH="1">
            <a:off x="5697481" y="3329269"/>
            <a:ext cx="37838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B0909AC-D89E-4762-8225-D2038F80C1B0}"/>
              </a:ext>
            </a:extLst>
          </p:cNvPr>
          <p:cNvCxnSpPr>
            <a:cxnSpLocks/>
            <a:endCxn id="46" idx="3"/>
          </p:cNvCxnSpPr>
          <p:nvPr/>
        </p:nvCxnSpPr>
        <p:spPr>
          <a:xfrm flipH="1">
            <a:off x="4643447" y="3341933"/>
            <a:ext cx="15437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603F64D-271D-467A-92DE-22458412C6CB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5362507" y="2400908"/>
            <a:ext cx="0" cy="48903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65147F1-8C3D-477D-8AB0-A299E8563645}"/>
                  </a:ext>
                </a:extLst>
              </p:cNvPr>
              <p:cNvSpPr txBox="1"/>
              <p:nvPr/>
            </p:nvSpPr>
            <p:spPr>
              <a:xfrm>
                <a:off x="2033772" y="3979160"/>
                <a:ext cx="2243306" cy="3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 ∗ 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65147F1-8C3D-477D-8AB0-A299E856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72" y="3979160"/>
                <a:ext cx="2243306" cy="3262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860D37-C86F-4D1F-820A-04FF31ED8144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4177956" y="3341933"/>
            <a:ext cx="34653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3FEA927C-43F4-4E2E-8436-B4A36C541BA3}"/>
              </a:ext>
            </a:extLst>
          </p:cNvPr>
          <p:cNvSpPr/>
          <p:nvPr/>
        </p:nvSpPr>
        <p:spPr>
          <a:xfrm>
            <a:off x="3090998" y="2960861"/>
            <a:ext cx="118959" cy="782097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397C260-7EBA-4B45-A76D-9357442483AB}"/>
              </a:ext>
            </a:extLst>
          </p:cNvPr>
          <p:cNvCxnSpPr>
            <a:cxnSpLocks/>
            <a:endCxn id="70" idx="3"/>
          </p:cNvCxnSpPr>
          <p:nvPr/>
        </p:nvCxnSpPr>
        <p:spPr>
          <a:xfrm flipH="1">
            <a:off x="3209957" y="3351910"/>
            <a:ext cx="20687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6ACD7E3-8BEC-44FF-96CE-4267A1C50858}"/>
              </a:ext>
            </a:extLst>
          </p:cNvPr>
          <p:cNvCxnSpPr>
            <a:cxnSpLocks/>
            <a:stCxn id="70" idx="1"/>
          </p:cNvCxnSpPr>
          <p:nvPr/>
        </p:nvCxnSpPr>
        <p:spPr>
          <a:xfrm flipH="1">
            <a:off x="2632645" y="3351910"/>
            <a:ext cx="458353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329E7A3-84CC-4045-B4F4-292C1B08AFD4}"/>
              </a:ext>
            </a:extLst>
          </p:cNvPr>
          <p:cNvSpPr/>
          <p:nvPr/>
        </p:nvSpPr>
        <p:spPr>
          <a:xfrm>
            <a:off x="1898372" y="1741315"/>
            <a:ext cx="860072" cy="730137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D2F54F-EDE7-42EE-8434-24F60E47D9CD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2328408" y="2471452"/>
            <a:ext cx="0" cy="31752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0C14417-18F6-40FB-9D1C-D235405FF5EA}"/>
                  </a:ext>
                </a:extLst>
              </p:cNvPr>
              <p:cNvSpPr txBox="1"/>
              <p:nvPr/>
            </p:nvSpPr>
            <p:spPr>
              <a:xfrm>
                <a:off x="2666273" y="1938196"/>
                <a:ext cx="2228752" cy="3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0C14417-18F6-40FB-9D1C-D235405FF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273" y="1938196"/>
                <a:ext cx="2228752" cy="3262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976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Backpropagation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987357"/>
            <a:ext cx="8610600" cy="38703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200"/>
              </a:spcBef>
            </a:pPr>
            <a:r>
              <a:rPr lang="en-US" dirty="0"/>
              <a:t>Compute function values (activations) from the first layer to the last. 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/>
              <a:t>Compute derivatives of the loss </a:t>
            </a:r>
            <a:r>
              <a:rPr lang="en-US" dirty="0" err="1"/>
              <a:t>wrt</a:t>
            </a:r>
            <a:r>
              <a:rPr lang="en-US" dirty="0"/>
              <a:t> other layers from the last layer to the first (backpropagation). 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/>
              <a:t>This only requires matrix-vector multiplies. 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/>
              <a:t>Paths from the loss layer to inner layers are re-used. 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52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4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-US" sz="1600" dirty="0"/>
                  <a:t>Simplest case,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a real value, and real constants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>
                  <a:buNone/>
                </a:pPr>
                <a:endParaRPr lang="en-US" sz="1600" dirty="0"/>
              </a:p>
              <a:p>
                <a:pPr>
                  <a:buNone/>
                </a:pPr>
                <a:r>
                  <a:rPr lang="en-US" sz="1600" dirty="0"/>
                  <a:t>The loss is the squared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 = 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6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80B2F-43D6-4099-9121-18866D83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419350"/>
            <a:ext cx="3481420" cy="230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A70B41-CF4C-4DB8-BA46-1C03F0E6A2DB}"/>
                  </a:ext>
                </a:extLst>
              </p:cNvPr>
              <p:cNvSpPr txBox="1"/>
              <p:nvPr/>
            </p:nvSpPr>
            <p:spPr>
              <a:xfrm>
                <a:off x="6019800" y="4416623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A70B41-CF4C-4DB8-BA46-1C03F0E6A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416623"/>
                <a:ext cx="3359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3F582C-FFF1-4126-B821-D9652DA5BB75}"/>
                  </a:ext>
                </a:extLst>
              </p:cNvPr>
              <p:cNvSpPr txBox="1"/>
              <p:nvPr/>
            </p:nvSpPr>
            <p:spPr>
              <a:xfrm>
                <a:off x="3276600" y="2200424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3F582C-FFF1-4126-B821-D9652DA5B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200424"/>
                <a:ext cx="338426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C8C91A-DEA4-440D-BB3B-43C28EA6068A}"/>
                  </a:ext>
                </a:extLst>
              </p:cNvPr>
              <p:cNvSpPr txBox="1"/>
              <p:nvPr/>
            </p:nvSpPr>
            <p:spPr>
              <a:xfrm>
                <a:off x="6248400" y="2354312"/>
                <a:ext cx="219322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pairs are the</a:t>
                </a:r>
                <a:br>
                  <a:rPr lang="en-US" dirty="0"/>
                </a:br>
                <a:r>
                  <a:rPr lang="en-US" dirty="0"/>
                  <a:t>blue points.</a:t>
                </a:r>
                <a:br>
                  <a:rPr lang="en-US" dirty="0"/>
                </a:br>
                <a:r>
                  <a:rPr lang="en-US" dirty="0"/>
                  <a:t>The model is the red line.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C8C91A-DEA4-440D-BB3B-43C28EA60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354312"/>
                <a:ext cx="2193229" cy="738664"/>
              </a:xfrm>
              <a:prstGeom prst="rect">
                <a:avLst/>
              </a:prstGeom>
              <a:blipFill>
                <a:blip r:embed="rId7"/>
                <a:stretch>
                  <a:fillRect l="-833" t="-1653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A3730-F7BC-4566-9845-E9B8BEB81EB7}"/>
              </a:ext>
            </a:extLst>
          </p:cNvPr>
          <p:cNvCxnSpPr>
            <a:cxnSpLocks/>
          </p:cNvCxnSpPr>
          <p:nvPr/>
        </p:nvCxnSpPr>
        <p:spPr>
          <a:xfrm>
            <a:off x="4397794" y="2000286"/>
            <a:ext cx="1041966" cy="89477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0D3538-55AE-459F-AACD-4A0FE4F9D801}"/>
              </a:ext>
            </a:extLst>
          </p:cNvPr>
          <p:cNvCxnSpPr>
            <a:cxnSpLocks/>
          </p:cNvCxnSpPr>
          <p:nvPr/>
        </p:nvCxnSpPr>
        <p:spPr>
          <a:xfrm>
            <a:off x="5463540" y="2779123"/>
            <a:ext cx="0" cy="23186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C9913F-1ADA-40B8-BB38-820CE7735C9A}"/>
                  </a:ext>
                </a:extLst>
              </p:cNvPr>
              <p:cNvSpPr txBox="1"/>
              <p:nvPr/>
            </p:nvSpPr>
            <p:spPr>
              <a:xfrm>
                <a:off x="5336441" y="2960093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C9913F-1ADA-40B8-BB38-820CE7735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441" y="2960093"/>
                <a:ext cx="338426" cy="307777"/>
              </a:xfrm>
              <a:prstGeom prst="rect">
                <a:avLst/>
              </a:prstGeom>
              <a:blipFill>
                <a:blip r:embed="rId8"/>
                <a:stretch>
                  <a:fillRect r="-535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E64901-8346-4355-BF3B-CAE5B63DE80F}"/>
                  </a:ext>
                </a:extLst>
              </p:cNvPr>
              <p:cNvSpPr txBox="1"/>
              <p:nvPr/>
            </p:nvSpPr>
            <p:spPr>
              <a:xfrm>
                <a:off x="5294327" y="2445348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E64901-8346-4355-BF3B-CAE5B63DE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27" y="2445348"/>
                <a:ext cx="338426" cy="307777"/>
              </a:xfrm>
              <a:prstGeom prst="rect">
                <a:avLst/>
              </a:prstGeom>
              <a:blipFill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06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-US" sz="1600" dirty="0"/>
                  <a:t>The total loss across all points is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  <a:p>
                <a:pPr>
                  <a:buNone/>
                </a:pPr>
                <a:endParaRPr lang="en-US" sz="16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= 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want the optimum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, and since the loss is differentiable, we set</a:t>
                </a:r>
              </a:p>
              <a:p>
                <a:pPr algn="ctr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1600" dirty="0"/>
                  <a:t>and   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7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746FE1-4246-4C4C-9FAA-F7A587E437B8}"/>
              </a:ext>
            </a:extLst>
          </p:cNvPr>
          <p:cNvSpPr/>
          <p:nvPr/>
        </p:nvSpPr>
        <p:spPr>
          <a:xfrm>
            <a:off x="4419600" y="1504950"/>
            <a:ext cx="381000" cy="381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169170-5EF0-441A-82D4-CFFA70267E7E}"/>
              </a:ext>
            </a:extLst>
          </p:cNvPr>
          <p:cNvSpPr/>
          <p:nvPr/>
        </p:nvSpPr>
        <p:spPr>
          <a:xfrm>
            <a:off x="4209766" y="2638500"/>
            <a:ext cx="819434" cy="381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979DA-43EE-473C-8A56-2F08A69BDF0F}"/>
              </a:ext>
            </a:extLst>
          </p:cNvPr>
          <p:cNvCxnSpPr>
            <a:cxnSpLocks/>
            <a:stCxn id="2" idx="4"/>
            <a:endCxn id="10" idx="0"/>
          </p:cNvCxnSpPr>
          <p:nvPr/>
        </p:nvCxnSpPr>
        <p:spPr>
          <a:xfrm>
            <a:off x="4610100" y="1885950"/>
            <a:ext cx="9383" cy="7525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27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want the loss-minimizing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, so we set</a:t>
                </a:r>
              </a:p>
              <a:p>
                <a:pPr algn="ctr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dirty="0"/>
              </a:p>
              <a:p>
                <a:pPr algn="ctr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Two </a:t>
                </a:r>
                <a:r>
                  <a:rPr lang="en-US" dirty="0"/>
                  <a:t>linear </a:t>
                </a:r>
                <a:r>
                  <a:rPr lang="en-US" sz="1600" dirty="0"/>
                  <a:t>equations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, easily solved.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The model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with these values is the unique minimum-loss model.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Aside: the least-squares loss is convex, making this work. </a:t>
                </a: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8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37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Risk Minimization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Wait a minute, what did we just do?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found constants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which minimize the squared loss on some data </a:t>
                </a:r>
                <a:r>
                  <a:rPr lang="en-US" sz="1600" b="1" i="1" dirty="0">
                    <a:solidFill>
                      <a:srgbClr val="0070C0"/>
                    </a:solidFill>
                  </a:rPr>
                  <a:t>we already have</a:t>
                </a:r>
                <a:r>
                  <a:rPr lang="en-US" sz="1600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But what we really want to do is predict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values for points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>
                    <a:solidFill>
                      <a:srgbClr val="0070C0"/>
                    </a:solidFill>
                  </a:rPr>
                  <a:t>we haven’t seen yet</a:t>
                </a:r>
                <a:r>
                  <a:rPr lang="en-US" sz="1600" dirty="0"/>
                  <a:t>. i.e. we would like to minimize the expected loss on some new data: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The expected loss is called 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risk</a:t>
                </a:r>
                <a:r>
                  <a:rPr lang="en-US" sz="1600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What we actually minimized was an averaged loss across a finite number of data points. This averaged loss is called</a:t>
                </a:r>
                <a:r>
                  <a:rPr lang="en-US" sz="1600" b="1" dirty="0"/>
                  <a:t> 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empirical risk</a:t>
                </a:r>
                <a:r>
                  <a:rPr lang="en-US" sz="1600" b="1" dirty="0"/>
                  <a:t>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Machine learning approximates risk-minimizing models with empirical-risk minimizing ones. </a:t>
                </a: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9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8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12593</TotalTime>
  <Words>4341</Words>
  <Application>Microsoft Office PowerPoint</Application>
  <PresentationFormat>On-screen Show (16:9)</PresentationFormat>
  <Paragraphs>478</Paragraphs>
  <Slides>52</Slides>
  <Notes>52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Cambria Math</vt:lpstr>
      <vt:lpstr>Helvetica Neue</vt:lpstr>
      <vt:lpstr>Simple Light</vt:lpstr>
      <vt:lpstr>Machine Learning Background I</vt:lpstr>
      <vt:lpstr>Prediction Problems</vt:lpstr>
      <vt:lpstr>Probabilistic Framing</vt:lpstr>
      <vt:lpstr>Prediction Functions</vt:lpstr>
      <vt:lpstr>Loss Functions</vt:lpstr>
      <vt:lpstr>Linear Regression</vt:lpstr>
      <vt:lpstr>Linear Regression</vt:lpstr>
      <vt:lpstr>Linear Regression</vt:lpstr>
      <vt:lpstr>Risk Minimization</vt:lpstr>
      <vt:lpstr>Risk Minimization</vt:lpstr>
      <vt:lpstr>Multivariate Linear Regression</vt:lpstr>
      <vt:lpstr>Multivariate Linear Regression</vt:lpstr>
      <vt:lpstr>Aside: Gradients</vt:lpstr>
      <vt:lpstr>Logistic Regression</vt:lpstr>
      <vt:lpstr>Logistic Regression</vt:lpstr>
      <vt:lpstr>Loss for Logistic Regression</vt:lpstr>
      <vt:lpstr>Cross-Entropy Loss</vt:lpstr>
      <vt:lpstr>Cross-Entropy Loss</vt:lpstr>
      <vt:lpstr>Logistic Regression</vt:lpstr>
      <vt:lpstr>Logistic Regression</vt:lpstr>
      <vt:lpstr>Multi-Class Logistic Regression</vt:lpstr>
      <vt:lpstr>Multiclass Logistic Regression (Softmax)</vt:lpstr>
      <vt:lpstr>Optimization</vt:lpstr>
      <vt:lpstr>Method 1: Search </vt:lpstr>
      <vt:lpstr>Losses we have seen so far</vt:lpstr>
      <vt:lpstr>PowerPoint Presentation</vt:lpstr>
      <vt:lpstr>Gradients Again</vt:lpstr>
      <vt:lpstr>Gradient Descent</vt:lpstr>
      <vt:lpstr>Caveat: Saddle Points</vt:lpstr>
      <vt:lpstr>Caveat: Saddle Points</vt:lpstr>
      <vt:lpstr>Caveat: Saddle Points</vt:lpstr>
      <vt:lpstr>Caveat: Efficiency</vt:lpstr>
      <vt:lpstr>Minibatches</vt:lpstr>
      <vt:lpstr>Stochastic Gradient Descent</vt:lpstr>
      <vt:lpstr>PowerPoint Presentation</vt:lpstr>
      <vt:lpstr>PowerPoint Presentation</vt:lpstr>
      <vt:lpstr>Next Topic: Backpropagation</vt:lpstr>
      <vt:lpstr>The Chain Rule</vt:lpstr>
      <vt:lpstr>Jacobians</vt:lpstr>
      <vt:lpstr>N-step Chain Rule</vt:lpstr>
      <vt:lpstr>Backpropagation</vt:lpstr>
      <vt:lpstr>Backpropagation</vt:lpstr>
      <vt:lpstr>Backpropagation</vt:lpstr>
      <vt:lpstr>Backpropagation</vt:lpstr>
      <vt:lpstr>Backpropagation</vt:lpstr>
      <vt:lpstr>For-propagation</vt:lpstr>
      <vt:lpstr>For-propagation</vt:lpstr>
      <vt:lpstr>Backpropagation</vt:lpstr>
      <vt:lpstr>Backpropagation</vt:lpstr>
      <vt:lpstr>Backpropagation</vt:lpstr>
      <vt:lpstr>Backpropagation</vt:lpstr>
      <vt:lpstr>Backpropagation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Designing, Visualizing and Understanding  Deep Neural Networks</dc:title>
  <dc:creator>John Canny</dc:creator>
  <cp:lastModifiedBy>lboloni</cp:lastModifiedBy>
  <cp:revision>344</cp:revision>
  <dcterms:modified xsi:type="dcterms:W3CDTF">2019-12-03T02:33:04Z</dcterms:modified>
</cp:coreProperties>
</file>